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248" r:id="rId1"/>
    <p:sldMasterId id="2147484708" r:id="rId2"/>
  </p:sldMasterIdLst>
  <p:notesMasterIdLst>
    <p:notesMasterId r:id="rId14"/>
  </p:notesMasterIdLst>
  <p:handoutMasterIdLst>
    <p:handoutMasterId r:id="rId15"/>
  </p:handoutMasterIdLst>
  <p:sldIdLst>
    <p:sldId id="1316" r:id="rId3"/>
    <p:sldId id="1321" r:id="rId4"/>
    <p:sldId id="1319" r:id="rId5"/>
    <p:sldId id="1322" r:id="rId6"/>
    <p:sldId id="1330" r:id="rId7"/>
    <p:sldId id="1331" r:id="rId8"/>
    <p:sldId id="1324" r:id="rId9"/>
    <p:sldId id="1329" r:id="rId10"/>
    <p:sldId id="1327" r:id="rId11"/>
    <p:sldId id="1326" r:id="rId12"/>
    <p:sldId id="1328" r:id="rId13"/>
  </p:sldIdLst>
  <p:sldSz cx="9906000" cy="6858000" type="A4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2">
          <p15:clr>
            <a:srgbClr val="A4A3A4"/>
          </p15:clr>
        </p15:guide>
        <p15:guide id="2" orient="horz" pos="2954" userDrawn="1">
          <p15:clr>
            <a:srgbClr val="A4A3A4"/>
          </p15:clr>
        </p15:guide>
        <p15:guide id="3" orient="horz" pos="2273" userDrawn="1">
          <p15:clr>
            <a:srgbClr val="A4A3A4"/>
          </p15:clr>
        </p15:guide>
        <p15:guide id="4" orient="horz" pos="2500" userDrawn="1">
          <p15:clr>
            <a:srgbClr val="A4A3A4"/>
          </p15:clr>
        </p15:guide>
        <p15:guide id="5" orient="horz" pos="3181" userDrawn="1">
          <p15:clr>
            <a:srgbClr val="A4A3A4"/>
          </p15:clr>
        </p15:guide>
        <p15:guide id="6" orient="horz" pos="2727" userDrawn="1">
          <p15:clr>
            <a:srgbClr val="A4A3A4"/>
          </p15:clr>
        </p15:guide>
        <p15:guide id="7" pos="2778">
          <p15:clr>
            <a:srgbClr val="A4A3A4"/>
          </p15:clr>
        </p15:guide>
        <p15:guide id="8" pos="5524" userDrawn="1">
          <p15:clr>
            <a:srgbClr val="A4A3A4"/>
          </p15:clr>
        </p15:guide>
        <p15:guide id="9" pos="6107">
          <p15:clr>
            <a:srgbClr val="A4A3A4"/>
          </p15:clr>
        </p15:guide>
        <p15:guide id="10" pos="4708" userDrawn="1">
          <p15:clr>
            <a:srgbClr val="A4A3A4"/>
          </p15:clr>
        </p15:guide>
        <p15:guide id="11" pos="4549" userDrawn="1">
          <p15:clr>
            <a:srgbClr val="A4A3A4"/>
          </p15:clr>
        </p15:guide>
        <p15:guide id="12" pos="6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XPINST" initials="W" lastIdx="5" clrIdx="0"/>
  <p:cmAuthor id="1" name="Orszullok" initials="O" lastIdx="1" clrIdx="1"/>
  <p:cmAuthor id="2" name="Marcelo Cajias" initials="MC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E173F"/>
    <a:srgbClr val="FF3300"/>
    <a:srgbClr val="07007E"/>
    <a:srgbClr val="DA5700"/>
    <a:srgbClr val="C0C0C0"/>
    <a:srgbClr val="33CC33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5" autoAdjust="0"/>
    <p:restoredTop sz="87514" autoAdjust="0"/>
  </p:normalViewPr>
  <p:slideViewPr>
    <p:cSldViewPr snapToGrid="0" snapToObjects="1">
      <p:cViewPr>
        <p:scale>
          <a:sx n="100" d="100"/>
          <a:sy n="100" d="100"/>
        </p:scale>
        <p:origin x="1734" y="72"/>
      </p:cViewPr>
      <p:guideLst>
        <p:guide orient="horz" pos="4052"/>
        <p:guide orient="horz" pos="2954"/>
        <p:guide orient="horz" pos="2273"/>
        <p:guide orient="horz" pos="2500"/>
        <p:guide orient="horz" pos="3181"/>
        <p:guide orient="horz" pos="2727"/>
        <p:guide pos="2778"/>
        <p:guide pos="5524"/>
        <p:guide pos="6107"/>
        <p:guide pos="4708"/>
        <p:guide pos="4549"/>
        <p:guide pos="6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200" d="100"/>
        <a:sy n="200" d="100"/>
      </p:scale>
      <p:origin x="0" y="36588"/>
    </p:cViewPr>
  </p:sorterViewPr>
  <p:notesViewPr>
    <p:cSldViewPr snapToGrid="0" snapToObjects="1">
      <p:cViewPr varScale="1">
        <p:scale>
          <a:sx n="49" d="100"/>
          <a:sy n="49" d="100"/>
        </p:scale>
        <p:origin x="-2922" y="-90"/>
      </p:cViewPr>
      <p:guideLst>
        <p:guide orient="horz" pos="3126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77780"/>
            <a:ext cx="2940050" cy="23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03" tIns="45555" rIns="91103" bIns="45555" numCol="1" anchor="t" anchorCtr="0" compatLnSpc="1">
            <a:prstTxWarp prst="textNoShape">
              <a:avLst/>
            </a:prstTxWarp>
          </a:bodyPr>
          <a:lstStyle>
            <a:lvl1pPr defTabSz="910529" eaLnBrk="0" hangingPunct="0">
              <a:defRPr sz="800" b="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0326" y="77780"/>
            <a:ext cx="2941638" cy="23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03" tIns="45555" rIns="91103" bIns="45555" numCol="1" anchor="t" anchorCtr="0" compatLnSpc="1">
            <a:prstTxWarp prst="textNoShape">
              <a:avLst/>
            </a:prstTxWarp>
          </a:bodyPr>
          <a:lstStyle>
            <a:lvl1pPr algn="r" defTabSz="910529" eaLnBrk="0" hangingPunct="0">
              <a:defRPr sz="800" b="0">
                <a:latin typeface="Arial" charset="0"/>
              </a:defRPr>
            </a:lvl1pPr>
          </a:lstStyle>
          <a:p>
            <a:pPr>
              <a:defRPr/>
            </a:pPr>
            <a:r>
              <a:rPr lang="de-DE" dirty="0"/>
              <a:t>March 25, 2000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99668"/>
            <a:ext cx="2940050" cy="22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03" tIns="45555" rIns="91103" bIns="45555" numCol="1" anchor="b" anchorCtr="0" compatLnSpc="1">
            <a:prstTxWarp prst="textNoShape">
              <a:avLst/>
            </a:prstTxWarp>
          </a:bodyPr>
          <a:lstStyle>
            <a:lvl1pPr defTabSz="910529" eaLnBrk="0" hangingPunct="0">
              <a:defRPr sz="800" b="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7" y="9599668"/>
            <a:ext cx="2940050" cy="22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03" tIns="45555" rIns="91103" bIns="45555" numCol="1" anchor="b" anchorCtr="0" compatLnSpc="1">
            <a:prstTxWarp prst="textNoShape">
              <a:avLst/>
            </a:prstTxWarp>
          </a:bodyPr>
          <a:lstStyle>
            <a:lvl1pPr algn="r" defTabSz="910529" eaLnBrk="0" hangingPunct="0">
              <a:defRPr sz="800" b="0">
                <a:latin typeface="Arial" charset="0"/>
              </a:defRPr>
            </a:lvl1pPr>
          </a:lstStyle>
          <a:p>
            <a:pPr>
              <a:defRPr/>
            </a:pPr>
            <a:fld id="{30CFC850-9EA5-4AB0-B355-64C6CCF376D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3494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8691" y="3869709"/>
            <a:ext cx="4953000" cy="531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7832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77780"/>
            <a:ext cx="2940050" cy="23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03" tIns="45555" rIns="91103" bIns="45555" numCol="1" anchor="t" anchorCtr="0" compatLnSpc="1">
            <a:prstTxWarp prst="textNoShape">
              <a:avLst/>
            </a:prstTxWarp>
          </a:bodyPr>
          <a:lstStyle>
            <a:lvl1pPr defTabSz="910529" eaLnBrk="0" hangingPunct="0">
              <a:defRPr sz="800" b="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7833" name="Rectangle 9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0326" y="77780"/>
            <a:ext cx="2941638" cy="23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03" tIns="45555" rIns="91103" bIns="45555" numCol="1" anchor="t" anchorCtr="0" compatLnSpc="1">
            <a:prstTxWarp prst="textNoShape">
              <a:avLst/>
            </a:prstTxWarp>
          </a:bodyPr>
          <a:lstStyle>
            <a:lvl1pPr algn="r" defTabSz="910529" eaLnBrk="0" hangingPunct="0">
              <a:defRPr sz="800" b="0">
                <a:latin typeface="Arial" charset="0"/>
              </a:defRPr>
            </a:lvl1pPr>
          </a:lstStyle>
          <a:p>
            <a:pPr>
              <a:defRPr/>
            </a:pPr>
            <a:r>
              <a:rPr lang="de-DE" dirty="0"/>
              <a:t>March 25, 2000</a:t>
            </a:r>
          </a:p>
        </p:txBody>
      </p:sp>
      <p:sp>
        <p:nvSpPr>
          <p:cNvPr id="77838" name="Rectangle 1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599668"/>
            <a:ext cx="2943225" cy="22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03" tIns="45555" rIns="91103" bIns="45555" numCol="1" anchor="b" anchorCtr="0" compatLnSpc="1">
            <a:prstTxWarp prst="textNoShape">
              <a:avLst/>
            </a:prstTxWarp>
          </a:bodyPr>
          <a:lstStyle>
            <a:lvl1pPr defTabSz="910529" eaLnBrk="0" hangingPunct="0">
              <a:defRPr sz="800" b="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7839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3" y="9599670"/>
            <a:ext cx="2943225" cy="22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03" tIns="45555" rIns="91103" bIns="45555" numCol="1" anchor="b" anchorCtr="0" compatLnSpc="1">
            <a:prstTxWarp prst="textNoShape">
              <a:avLst/>
            </a:prstTxWarp>
          </a:bodyPr>
          <a:lstStyle>
            <a:lvl1pPr algn="r" defTabSz="910529" eaLnBrk="0" hangingPunct="0">
              <a:defRPr sz="800" b="0">
                <a:latin typeface="Arial" charset="0"/>
              </a:defRPr>
            </a:lvl1pPr>
          </a:lstStyle>
          <a:p>
            <a:pPr>
              <a:defRPr/>
            </a:pPr>
            <a:fld id="{04A2C0B8-49C3-4A41-ABFC-6FDA772053F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34823" name="Rectangle 1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3638" y="615950"/>
            <a:ext cx="4478337" cy="3101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9715844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9"/>
          <p:cNvSpPr txBox="1">
            <a:spLocks noGrp="1" noChangeArrowheads="1"/>
          </p:cNvSpPr>
          <p:nvPr/>
        </p:nvSpPr>
        <p:spPr bwMode="auto">
          <a:xfrm>
            <a:off x="3871577" y="76988"/>
            <a:ext cx="2939781" cy="2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70" tIns="45438" rIns="90870" bIns="45438"/>
          <a:lstStyle/>
          <a:p>
            <a:pPr algn="r" defTabSz="908937" eaLnBrk="0" hangingPunct="0"/>
            <a:r>
              <a:rPr lang="de-DE" sz="800" b="0" dirty="0">
                <a:solidFill>
                  <a:prstClr val="black"/>
                </a:solidFill>
              </a:rPr>
              <a:t>March 25, 2000</a:t>
            </a:r>
          </a:p>
        </p:txBody>
      </p:sp>
      <p:sp>
        <p:nvSpPr>
          <p:cNvPr id="18434" name="Rectangle 15"/>
          <p:cNvSpPr txBox="1">
            <a:spLocks noGrp="1" noChangeArrowheads="1"/>
          </p:cNvSpPr>
          <p:nvPr/>
        </p:nvSpPr>
        <p:spPr bwMode="auto">
          <a:xfrm>
            <a:off x="3853337" y="9600215"/>
            <a:ext cx="2944341" cy="22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70" tIns="45438" rIns="90870" bIns="45438" anchor="b"/>
          <a:lstStyle/>
          <a:p>
            <a:pPr algn="r" defTabSz="908937" eaLnBrk="0" hangingPunct="0"/>
            <a:fld id="{BB9AE549-2626-4AF7-A79F-92F3684E4256}" type="slidenum">
              <a:rPr lang="nl-NL" sz="800" b="0">
                <a:solidFill>
                  <a:prstClr val="black"/>
                </a:solidFill>
              </a:rPr>
              <a:pPr algn="r" defTabSz="908937" eaLnBrk="0" hangingPunct="0"/>
              <a:t>1</a:t>
            </a:fld>
            <a:endParaRPr lang="nl-NL" sz="800" b="0" dirty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8963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0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Targets are “considered ’science based’ </a:t>
            </a:r>
            <a:r>
              <a:rPr lang="en-US" sz="10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if they are in line with the level of decarbonization required to keep global temperature increase below 2°C compared to preindustrial temperatures”</a:t>
            </a:r>
            <a:endParaRPr lang="en-GB" sz="10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0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0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SDA: “</a:t>
            </a:r>
            <a:r>
              <a:rPr lang="en-US" sz="10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 method for setting corporate emission reduction targets in line with climate science”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0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Sector budgets according to “International Energy Agency: Energy Technology Perspectives 2014” for Trade/Retail, Finance, Real estate, Public administration, Health, Food and lodging, Education, Other commercial services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0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0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SDA combines a subsector-level approach and a global least-cost mitigation perspective based on mitigation potentials and costs </a:t>
            </a:r>
            <a:r>
              <a:rPr lang="en-GB" sz="10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Wingdings" panose="05000000000000000000" pitchFamily="2" charset="2"/>
              </a:rPr>
              <a:t> help companies to align their emissions reduction targets with a global 2°C pathway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000" kern="1200" dirty="0">
              <a:solidFill>
                <a:schemeClr val="tx1"/>
              </a:solidFill>
              <a:latin typeface="Arial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0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Wingdings" panose="05000000000000000000" pitchFamily="2" charset="2"/>
              </a:rPr>
              <a:t>Covering scope 1 and 2 emissions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000" kern="1200" dirty="0">
              <a:solidFill>
                <a:schemeClr val="tx1"/>
              </a:solidFill>
              <a:latin typeface="Arial" charset="0"/>
              <a:ea typeface="+mn-ea"/>
              <a:cs typeface="+mn-cs"/>
              <a:sym typeface="Wingdings" panose="05000000000000000000" pitchFamily="2" charset="2"/>
            </a:endParaRPr>
          </a:p>
          <a:p>
            <a:pPr algn="l"/>
            <a:r>
              <a:rPr lang="en-GB" sz="10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Based on the IEA 2°C scenario which is consistent with the Representative Concentration Pathway 2.6 (RCP 2.6) Scenario </a:t>
            </a:r>
            <a:r>
              <a:rPr lang="en-US" sz="10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from the IPCC’s Fifth Assessment Report</a:t>
            </a:r>
            <a:r>
              <a:rPr lang="en-GB" sz="10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:</a:t>
            </a:r>
          </a:p>
          <a:p>
            <a:pPr algn="l"/>
            <a:endParaRPr lang="en-GB" sz="10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“Unlikely” (0-33% probability) that temperature increase &gt; 2°C</a:t>
            </a: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IPCC (2013): “Warming is largely independent of the emission profile. […] More emissions early imply stronger reductions later. Any temperature target implies a maximum in cumulative CO</a:t>
            </a:r>
            <a:r>
              <a:rPr lang="en-US" sz="1000" kern="1200" baseline="-250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2</a:t>
            </a:r>
            <a:r>
              <a:rPr lang="en-US" sz="10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emissions.”</a:t>
            </a: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Overall remaining carbon budget (2011 - 2050): 1,055 GtCO</a:t>
            </a:r>
            <a:r>
              <a:rPr lang="en-US" sz="1000" kern="1200" baseline="-250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2</a:t>
            </a:r>
            <a:r>
              <a:rPr lang="en-US" sz="10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(currently approx. 50 GtCO</a:t>
            </a:r>
            <a:r>
              <a:rPr lang="en-US" sz="1000" kern="1200" baseline="-250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2</a:t>
            </a:r>
            <a:r>
              <a:rPr lang="en-US" sz="10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per year) share of “Services / commercial buildings”: 32 GtCO</a:t>
            </a:r>
            <a:r>
              <a:rPr lang="en-US" sz="1000" kern="1200" baseline="-250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2</a:t>
            </a:r>
            <a:endParaRPr lang="en-GB" sz="10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0" indent="0" algn="l">
              <a:buFont typeface="Arial" panose="020B0604020202020204" pitchFamily="34" charset="0"/>
              <a:buNone/>
            </a:pPr>
            <a:endParaRPr lang="en-GB" sz="10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March 25, 2000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A2C0B8-49C3-4A41-ABFC-6FDA772053F5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9708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March 25, 2000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A2C0B8-49C3-4A41-ABFC-6FDA772053F5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6016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March 25, 2000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A2C0B8-49C3-4A41-ABFC-6FDA772053F5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5263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Calibri" panose="020F0502020204030204"/>
                <a:cs typeface="+mn-cs"/>
              </a:rPr>
              <a:t>accelerate the decarbonization and climate change resilience of the EU real estate sector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Calibri" panose="020F0502020204030204"/>
                <a:cs typeface="+mn-cs"/>
              </a:rPr>
              <a:t>providing appropriate science-based carbon reduction pathways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Calibri" panose="020F0502020204030204"/>
                <a:cs typeface="+mn-cs"/>
              </a:rPr>
              <a:t>property, portfolio and company level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Calibri" panose="020F0502020204030204"/>
                <a:cs typeface="+mn-cs"/>
              </a:rPr>
              <a:t>framework for financial risk assessment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Calibri" panose="020F0502020204030204"/>
                <a:cs typeface="+mn-cs"/>
              </a:rPr>
              <a:t>efficiency and retrofit requirements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Calibri" panose="020F0502020204030204"/>
                <a:cs typeface="+mn-cs"/>
              </a:rPr>
              <a:t>communicating the downside financial risks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Calibri" panose="020F0502020204030204"/>
                <a:cs typeface="+mn-cs"/>
              </a:rPr>
              <a:t>stricter regulatory environment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Calibri" panose="020F0502020204030204"/>
                <a:cs typeface="+mn-cs"/>
              </a:rPr>
              <a:t>risk of stranded-assets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March 25, 2000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A2C0B8-49C3-4A41-ABFC-6FDA772053F5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2011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4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Whit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black">
          <a:xfrm>
            <a:off x="412759" y="365125"/>
            <a:ext cx="9620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-507993" y="0"/>
            <a:ext cx="10414000" cy="6858000"/>
          </a:xfrm>
          <a:prstGeom prst="rect">
            <a:avLst/>
          </a:prstGeom>
          <a:solidFill>
            <a:schemeClr val="bg2"/>
          </a:solidFill>
          <a:ln w="63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de-AT" sz="1000" b="0" dirty="0">
              <a:solidFill>
                <a:srgbClr val="000000"/>
              </a:solidFill>
              <a:latin typeface="Univers 45 Light" pitchFamily="2" charset="0"/>
            </a:endParaRP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2971800" y="1665294"/>
            <a:ext cx="6734176" cy="917575"/>
          </a:xfrm>
        </p:spPr>
        <p:txBody>
          <a:bodyPr anchor="b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2670175"/>
            <a:ext cx="6734176" cy="655638"/>
          </a:xfrm>
        </p:spPr>
        <p:txBody>
          <a:bodyPr/>
          <a:lstStyle>
            <a:lvl1pPr>
              <a:defRPr sz="1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Daten\Forschungsprojekt IMMOVALUE\08_Veröffentlichungen\EU-Logo\banner_iee_200x26_72dpi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6674" y="6710363"/>
            <a:ext cx="1651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Blue 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417" y="6705615"/>
            <a:ext cx="7334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3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3078172" y="6788150"/>
            <a:ext cx="6491287" cy="1841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de-DE" sz="600" b="0" dirty="0">
                <a:solidFill>
                  <a:srgbClr val="0C2D83"/>
                </a:solidFill>
                <a:latin typeface="Univers 45 Light" pitchFamily="2" charset="0"/>
              </a:rPr>
              <a:t>© 2009 KPMG Gruppe Österreich, Mitglied des KPMG Netzwerkes unabhängiger Mitgliedsfirmen, eingebunden in die KPMG International, einer Genossenschaft schweizerischen Rechts. Alle Rechte vorbehalten.</a:t>
            </a:r>
            <a:endParaRPr lang="en-US" sz="600" b="0" dirty="0">
              <a:solidFill>
                <a:srgbClr val="0C2D83"/>
              </a:solidFill>
              <a:latin typeface="Univers 45 Light" pitchFamily="2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9504372" y="6713539"/>
            <a:ext cx="280986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/>
            </a:lvl1pPr>
          </a:lstStyle>
          <a:p>
            <a:pPr algn="r">
              <a:defRPr/>
            </a:pPr>
            <a:fld id="{3F9EB349-54E9-47B7-AEF9-D314D1470DEB}" type="slidenum">
              <a:rPr lang="en-US" sz="1000" b="0" smtClean="0">
                <a:solidFill>
                  <a:srgbClr val="0C2D83"/>
                </a:solidFill>
                <a:latin typeface="Univers 45 Light" pitchFamily="2" charset="0"/>
              </a:rPr>
              <a:pPr algn="r">
                <a:defRPr/>
              </a:pPr>
              <a:t>‹Nr.›</a:t>
            </a:fld>
            <a:endParaRPr lang="en-US" sz="1000" b="0" dirty="0">
              <a:solidFill>
                <a:srgbClr val="0C2D83"/>
              </a:solidFill>
              <a:latin typeface="Univers 45 Light" pitchFamily="2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4F4A420D-8355-431D-994E-3006DA0B03B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92984" y="7"/>
            <a:ext cx="2339975" cy="63087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73052" y="7"/>
            <a:ext cx="6867524" cy="63087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E9C11F49-0F41-4619-83ED-3F6CF1C8C48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Daten\Forschungsprojekt IMMOVALUE\08_Veröffentlichungen\EU-Logo\banner_iee_200x26_72dpi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5225" y="6523038"/>
            <a:ext cx="1651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Blue 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964" y="6518290"/>
            <a:ext cx="7334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3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2906721" y="6600825"/>
            <a:ext cx="6491287" cy="1841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de-DE" sz="600" b="0" dirty="0">
                <a:solidFill>
                  <a:srgbClr val="0C2D83"/>
                </a:solidFill>
                <a:latin typeface="Univers 45 Light" pitchFamily="2" charset="0"/>
              </a:rPr>
              <a:t>© 2009 KPMG Gruppe Österreich, Mitglied des KPMG Netzwerkes unabhängiger Mitgliedsfirmen, eingebunden in die KPMG International, einer Genossenschaft schweizerischen Rechts. Alle Rechte vorbehalten.</a:t>
            </a:r>
            <a:endParaRPr lang="en-US" sz="600" b="0" dirty="0">
              <a:solidFill>
                <a:srgbClr val="0C2D83"/>
              </a:solidFill>
              <a:latin typeface="Univers 45 Light" pitchFamily="2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3051" y="5"/>
            <a:ext cx="7705725" cy="9826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273051" y="1268413"/>
            <a:ext cx="9359900" cy="5040312"/>
          </a:xfrm>
        </p:spPr>
        <p:txBody>
          <a:bodyPr/>
          <a:lstStyle/>
          <a:p>
            <a:pPr lvl="0"/>
            <a:endParaRPr lang="de-AT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0" y="4316413"/>
            <a:ext cx="9906000" cy="411162"/>
          </a:xfrm>
          <a:prstGeom prst="rect">
            <a:avLst/>
          </a:prstGeom>
          <a:solidFill>
            <a:srgbClr val="0E173F"/>
          </a:solidFill>
          <a:ln>
            <a:noFill/>
          </a:ln>
          <a:effectLst>
            <a:outerShdw dist="35921" dir="2700000" algn="ctr" rotWithShape="0">
              <a:srgbClr val="777777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0" bIns="44450" anchor="ctr" anchorCtr="1"/>
          <a:lstStyle/>
          <a:p>
            <a:pPr algn="ctr"/>
            <a:endParaRPr lang="de-DE" sz="1400" dirty="0">
              <a:solidFill>
                <a:srgbClr val="FFFFFF"/>
              </a:solidFill>
            </a:endParaRPr>
          </a:p>
        </p:txBody>
      </p:sp>
      <p:sp>
        <p:nvSpPr>
          <p:cNvPr id="6" name="Rectangle 30"/>
          <p:cNvSpPr>
            <a:spLocks noChangeArrowheads="1"/>
          </p:cNvSpPr>
          <p:nvPr/>
        </p:nvSpPr>
        <p:spPr bwMode="auto">
          <a:xfrm>
            <a:off x="0" y="4244975"/>
            <a:ext cx="9936163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lIns="90488" tIns="44450" rIns="0" bIns="44450" anchor="ctr" anchorCtr="1"/>
          <a:lstStyle/>
          <a:p>
            <a:pPr algn="ctr">
              <a:defRPr/>
            </a:pPr>
            <a:endParaRPr lang="de-DE" sz="1400" dirty="0">
              <a:solidFill>
                <a:srgbClr val="FFFFFF"/>
              </a:solidFill>
            </a:endParaRPr>
          </a:p>
        </p:txBody>
      </p:sp>
      <p:sp>
        <p:nvSpPr>
          <p:cNvPr id="7" name="Rectangle 30"/>
          <p:cNvSpPr>
            <a:spLocks noChangeArrowheads="1"/>
          </p:cNvSpPr>
          <p:nvPr/>
        </p:nvSpPr>
        <p:spPr bwMode="auto">
          <a:xfrm>
            <a:off x="-14288" y="2136775"/>
            <a:ext cx="9936163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lIns="90488" tIns="44450" rIns="0" bIns="44450" anchor="ctr" anchorCtr="1"/>
          <a:lstStyle/>
          <a:p>
            <a:pPr algn="ctr">
              <a:defRPr/>
            </a:pPr>
            <a:endParaRPr lang="de-DE" sz="1400" dirty="0">
              <a:solidFill>
                <a:srgbClr val="FFFFFF"/>
              </a:solidFill>
            </a:endParaRPr>
          </a:p>
        </p:txBody>
      </p:sp>
      <p:pic>
        <p:nvPicPr>
          <p:cNvPr id="8" name="Picture 2" descr="C:\Users\ses09817\Desktop\header_irebs_2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2308225"/>
            <a:ext cx="99441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31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0" y="5130800"/>
            <a:ext cx="9906000" cy="812800"/>
          </a:xfrm>
        </p:spPr>
        <p:txBody>
          <a:bodyPr anchor="t"/>
          <a:lstStyle>
            <a:lvl1pPr>
              <a:lnSpc>
                <a:spcPts val="3000"/>
              </a:lnSpc>
              <a:defRPr sz="2800" b="0">
                <a:solidFill>
                  <a:schemeClr val="tx1"/>
                </a:solidFill>
                <a:latin typeface="Frutiger Next LT W1G" pitchFamily="34" charset="0"/>
              </a:defRPr>
            </a:lvl1pPr>
          </a:lstStyle>
          <a:p>
            <a:r>
              <a:rPr lang="en-US" dirty="0" err="1"/>
              <a:t>Mastertitelformat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11332" name="Rectangle 68"/>
          <p:cNvSpPr>
            <a:spLocks noGrp="1" noChangeArrowheads="1"/>
          </p:cNvSpPr>
          <p:nvPr>
            <p:ph type="subTitle" idx="1"/>
          </p:nvPr>
        </p:nvSpPr>
        <p:spPr>
          <a:xfrm>
            <a:off x="0" y="5994400"/>
            <a:ext cx="9906000" cy="863600"/>
          </a:xfrm>
        </p:spPr>
        <p:txBody>
          <a:bodyPr lIns="360000" rIns="360000"/>
          <a:lstStyle>
            <a:lvl1pPr marL="0" indent="0">
              <a:lnSpc>
                <a:spcPts val="2200"/>
              </a:lnSpc>
              <a:spcBef>
                <a:spcPct val="0"/>
              </a:spcBef>
              <a:buFont typeface="Times" pitchFamily="-109" charset="0"/>
              <a:buNone/>
              <a:defRPr sz="2000">
                <a:latin typeface="Frutiger Next LT W1G" pitchFamily="34" charset="0"/>
              </a:defRPr>
            </a:lvl1pPr>
          </a:lstStyle>
          <a:p>
            <a:r>
              <a:rPr lang="en-US" dirty="0"/>
              <a:t>Master-</a:t>
            </a:r>
            <a:r>
              <a:rPr lang="en-US" dirty="0" err="1"/>
              <a:t>Untertitelformat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pic>
        <p:nvPicPr>
          <p:cNvPr id="10" name="Picture 69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7014" y="581607"/>
            <a:ext cx="38354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0">
            <a:extLst>
              <a:ext uri="{FF2B5EF4-FFF2-40B4-BE49-F238E27FC236}">
                <a16:creationId xmlns:a16="http://schemas.microsoft.com/office/drawing/2014/main" id="{9918097A-772F-402E-A8F3-686513B63007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640" y="496240"/>
            <a:ext cx="1593885" cy="1099525"/>
          </a:xfrm>
          <a:prstGeom prst="rect">
            <a:avLst/>
          </a:prstGeom>
        </p:spPr>
      </p:pic>
      <p:pic>
        <p:nvPicPr>
          <p:cNvPr id="11" name="Picture 2" descr="Bildergebnis für eu">
            <a:extLst>
              <a:ext uri="{FF2B5EF4-FFF2-40B4-BE49-F238E27FC236}">
                <a16:creationId xmlns:a16="http://schemas.microsoft.com/office/drawing/2014/main" id="{BAA29B7C-7E6E-42F8-A4B8-F0EAAC17DB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6" y="623864"/>
            <a:ext cx="1303595" cy="86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39692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59614DBF-1F17-4E36-81EB-C9DA6914F51A}"/>
              </a:ext>
            </a:extLst>
          </p:cNvPr>
          <p:cNvSpPr/>
          <p:nvPr userDrawn="1"/>
        </p:nvSpPr>
        <p:spPr>
          <a:xfrm>
            <a:off x="5101839" y="6553200"/>
            <a:ext cx="4804161" cy="318349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D6AA277F-E8A9-4152-B13C-D0805D9E340D}"/>
              </a:ext>
            </a:extLst>
          </p:cNvPr>
          <p:cNvCxnSpPr>
            <a:cxnSpLocks/>
          </p:cNvCxnSpPr>
          <p:nvPr userDrawn="1"/>
        </p:nvCxnSpPr>
        <p:spPr>
          <a:xfrm flipH="1">
            <a:off x="2" y="1491123"/>
            <a:ext cx="9905998" cy="0"/>
          </a:xfrm>
          <a:prstGeom prst="line">
            <a:avLst/>
          </a:prstGeom>
          <a:ln w="28575">
            <a:solidFill>
              <a:srgbClr val="3A7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0">
            <a:extLst>
              <a:ext uri="{FF2B5EF4-FFF2-40B4-BE49-F238E27FC236}">
                <a16:creationId xmlns:a16="http://schemas.microsoft.com/office/drawing/2014/main" id="{F6CC5BE6-223B-4E71-83E2-A41A2D7AC524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540" y="175238"/>
            <a:ext cx="1593885" cy="1099525"/>
          </a:xfrm>
          <a:prstGeom prst="rect">
            <a:avLst/>
          </a:prstGeom>
        </p:spPr>
      </p:pic>
      <p:pic>
        <p:nvPicPr>
          <p:cNvPr id="13" name="Picture 2" descr="Bildergebnis für eu">
            <a:extLst>
              <a:ext uri="{FF2B5EF4-FFF2-40B4-BE49-F238E27FC236}">
                <a16:creationId xmlns:a16="http://schemas.microsoft.com/office/drawing/2014/main" id="{EB87D3C5-CCA9-4F4D-96FB-A51F0CF109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8" y="236617"/>
            <a:ext cx="1215369" cy="81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0EA258CD-3BB7-4777-89A5-FEC053CF6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9082088" cy="5021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de-DE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>
              <a:buFont typeface="Wingdings" pitchFamily="2" charset="2"/>
              <a:buChar char="§"/>
              <a:defRPr lang="de-DE" sz="2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>
              <a:buFont typeface="Wingdings" pitchFamily="2" charset="2"/>
              <a:buChar char="§"/>
              <a:defRPr lang="de-DE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de-DE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</a:pPr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marL="1600200" lvl="3" indent="-2286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</a:pPr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marL="2057400" lvl="4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</a:pPr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277643D3-8F4B-4909-B8D6-3A21B2B6BEE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54898146"/>
              </p:ext>
            </p:extLst>
          </p:nvPr>
        </p:nvGraphicFramePr>
        <p:xfrm>
          <a:off x="5101839" y="6568440"/>
          <a:ext cx="4804161" cy="274320"/>
        </p:xfrm>
        <a:graphic>
          <a:graphicData uri="http://schemas.openxmlformats.org/drawingml/2006/table">
            <a:tbl>
              <a:tblPr/>
              <a:tblGrid>
                <a:gridCol w="4804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9705">
                <a:tc>
                  <a:txBody>
                    <a:bodyPr/>
                    <a:lstStyle/>
                    <a:p>
                      <a:pPr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project has received funding from the European Union’s Horizon 2020 </a:t>
                      </a:r>
                    </a:p>
                    <a:p>
                      <a:pPr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research and innovation </a:t>
                      </a:r>
                      <a:r>
                        <a:rPr lang="en-US" sz="900" b="0" i="1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programme</a:t>
                      </a:r>
                      <a:r>
                        <a:rPr lang="en-US" sz="9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under grant agreement no. 785058</a:t>
                      </a:r>
                      <a:endParaRPr lang="de-DE" sz="6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1CAA8927-C145-477D-B1F6-CDD2174047F4}"/>
              </a:ext>
            </a:extLst>
          </p:cNvPr>
          <p:cNvSpPr/>
          <p:nvPr userDrawn="1"/>
        </p:nvSpPr>
        <p:spPr>
          <a:xfrm>
            <a:off x="148839" y="6555804"/>
            <a:ext cx="4953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Sven Bienert / Paloma Taltavull: Carbon Risk Real Estate Monitor C</a:t>
            </a:r>
            <a:r>
              <a:rPr lang="en-US" sz="1050" i="1" dirty="0">
                <a:solidFill>
                  <a:schemeClr val="tx1"/>
                </a:solidFill>
              </a:rPr>
              <a:t>RREM</a:t>
            </a:r>
            <a:endParaRPr lang="de-DE" sz="105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4EF1A43C-4AD7-4170-A454-D5A5420AA687}"/>
              </a:ext>
            </a:extLst>
          </p:cNvPr>
          <p:cNvSpPr/>
          <p:nvPr userDrawn="1"/>
        </p:nvSpPr>
        <p:spPr>
          <a:xfrm>
            <a:off x="3579437" y="180501"/>
            <a:ext cx="6170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Carbon Risk Real Estate Monitor 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CRREM</a:t>
            </a:r>
            <a:endParaRPr lang="de-DE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024D44A-9105-421E-B3E2-BB027835ECF1}"/>
              </a:ext>
            </a:extLst>
          </p:cNvPr>
          <p:cNvSpPr/>
          <p:nvPr userDrawn="1"/>
        </p:nvSpPr>
        <p:spPr>
          <a:xfrm>
            <a:off x="9448800" y="6555804"/>
            <a:ext cx="49822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4161D9CD-48EA-4004-ABB4-851F9CA5E2A5}" type="slidenum">
              <a:rPr lang="de-DE" sz="1050" smtClean="0"/>
              <a:t>‹Nr.›</a:t>
            </a:fld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90481461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latin typeface="Frutiger Next LT W1G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7516736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1258888"/>
            <a:ext cx="4333875" cy="5091112"/>
          </a:xfrm>
        </p:spPr>
        <p:txBody>
          <a:bodyPr/>
          <a:lstStyle>
            <a:lvl1pPr>
              <a:defRPr sz="2800">
                <a:latin typeface="Frutiger Next LT W1G" pitchFamily="34" charset="0"/>
              </a:defRPr>
            </a:lvl1pPr>
            <a:lvl2pPr>
              <a:defRPr sz="2400">
                <a:latin typeface="Frutiger Next LT W1G" pitchFamily="34" charset="0"/>
              </a:defRPr>
            </a:lvl2pPr>
            <a:lvl3pPr>
              <a:defRPr sz="2000">
                <a:latin typeface="Frutiger Next LT W1G" pitchFamily="34" charset="0"/>
              </a:defRPr>
            </a:lvl3pPr>
            <a:lvl4pPr>
              <a:defRPr sz="1800">
                <a:latin typeface="Frutiger Next LT W1G" pitchFamily="34" charset="0"/>
              </a:defRPr>
            </a:lvl4pPr>
            <a:lvl5pPr>
              <a:defRPr sz="1800">
                <a:latin typeface="Frutiger Next LT W1G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05413" y="1258888"/>
            <a:ext cx="4333875" cy="5091112"/>
          </a:xfrm>
        </p:spPr>
        <p:txBody>
          <a:bodyPr/>
          <a:lstStyle>
            <a:lvl1pPr>
              <a:defRPr sz="2800">
                <a:latin typeface="Frutiger Next LT W1G" pitchFamily="34" charset="0"/>
              </a:defRPr>
            </a:lvl1pPr>
            <a:lvl2pPr>
              <a:defRPr sz="2400">
                <a:latin typeface="Frutiger Next LT W1G" pitchFamily="34" charset="0"/>
              </a:defRPr>
            </a:lvl2pPr>
            <a:lvl3pPr>
              <a:defRPr sz="2000">
                <a:latin typeface="Frutiger Next LT W1G" pitchFamily="34" charset="0"/>
              </a:defRPr>
            </a:lvl3pPr>
            <a:lvl4pPr>
              <a:defRPr sz="1800">
                <a:latin typeface="Frutiger Next LT W1G" pitchFamily="34" charset="0"/>
              </a:defRPr>
            </a:lvl4pPr>
            <a:lvl5pPr>
              <a:defRPr sz="1800">
                <a:latin typeface="Frutiger Next LT W1G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039075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>
                <a:latin typeface="Frutiger Next LT W1G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>
                <a:latin typeface="Frutiger Next LT W1G" pitchFamily="34" charset="0"/>
              </a:defRPr>
            </a:lvl1pPr>
            <a:lvl2pPr>
              <a:defRPr sz="2000">
                <a:latin typeface="Frutiger Next LT W1G" pitchFamily="34" charset="0"/>
              </a:defRPr>
            </a:lvl2pPr>
            <a:lvl3pPr>
              <a:defRPr sz="1800">
                <a:latin typeface="Frutiger Next LT W1G" pitchFamily="34" charset="0"/>
              </a:defRPr>
            </a:lvl3pPr>
            <a:lvl4pPr>
              <a:defRPr sz="1600">
                <a:latin typeface="Frutiger Next LT W1G" pitchFamily="34" charset="0"/>
              </a:defRPr>
            </a:lvl4pPr>
            <a:lvl5pPr>
              <a:defRPr sz="1600">
                <a:latin typeface="Frutiger Next LT W1G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>
                <a:latin typeface="Frutiger Next LT W1G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>
                <a:latin typeface="Frutiger Next LT W1G" pitchFamily="34" charset="0"/>
              </a:defRPr>
            </a:lvl1pPr>
            <a:lvl2pPr>
              <a:defRPr sz="2000">
                <a:latin typeface="Frutiger Next LT W1G" pitchFamily="34" charset="0"/>
              </a:defRPr>
            </a:lvl2pPr>
            <a:lvl3pPr>
              <a:defRPr sz="1800">
                <a:latin typeface="Frutiger Next LT W1G" pitchFamily="34" charset="0"/>
              </a:defRPr>
            </a:lvl3pPr>
            <a:lvl4pPr>
              <a:defRPr sz="1600">
                <a:latin typeface="Frutiger Next LT W1G" pitchFamily="34" charset="0"/>
              </a:defRPr>
            </a:lvl4pPr>
            <a:lvl5pPr>
              <a:defRPr sz="1600">
                <a:latin typeface="Frutiger Next LT W1G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077747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85984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57821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A35A284C-4A83-4036-BECF-C1B836311C6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7884050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194409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65625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54863" y="0"/>
            <a:ext cx="2384425" cy="63500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7002463" cy="63500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82033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137400" cy="9271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1258888"/>
            <a:ext cx="4333875" cy="5091112"/>
          </a:xfrm>
        </p:spPr>
        <p:txBody>
          <a:bodyPr/>
          <a:lstStyle>
            <a:lvl1pPr>
              <a:defRPr>
                <a:latin typeface="Frutiger Next LT W1G" pitchFamily="34" charset="0"/>
              </a:defRPr>
            </a:lvl1pPr>
            <a:lvl2pPr>
              <a:defRPr>
                <a:latin typeface="Frutiger Next LT W1G" pitchFamily="34" charset="0"/>
              </a:defRPr>
            </a:lvl2pPr>
            <a:lvl3pPr>
              <a:defRPr>
                <a:latin typeface="Frutiger Next LT W1G" pitchFamily="34" charset="0"/>
              </a:defRPr>
            </a:lvl3pPr>
            <a:lvl4pPr>
              <a:defRPr>
                <a:latin typeface="Frutiger Next LT W1G" pitchFamily="34" charset="0"/>
              </a:defRPr>
            </a:lvl4pPr>
            <a:lvl5pPr>
              <a:defRPr>
                <a:latin typeface="Frutiger Next LT W1G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205413" y="1258888"/>
            <a:ext cx="4333875" cy="2468562"/>
          </a:xfrm>
        </p:spPr>
        <p:txBody>
          <a:bodyPr/>
          <a:lstStyle>
            <a:lvl1pPr>
              <a:defRPr>
                <a:latin typeface="Frutiger Next LT W1G" pitchFamily="34" charset="0"/>
              </a:defRPr>
            </a:lvl1pPr>
            <a:lvl2pPr>
              <a:defRPr>
                <a:latin typeface="Frutiger Next LT W1G" pitchFamily="34" charset="0"/>
              </a:defRPr>
            </a:lvl2pPr>
            <a:lvl3pPr>
              <a:defRPr>
                <a:latin typeface="Frutiger Next LT W1G" pitchFamily="34" charset="0"/>
              </a:defRPr>
            </a:lvl3pPr>
            <a:lvl4pPr>
              <a:defRPr>
                <a:latin typeface="Frutiger Next LT W1G" pitchFamily="34" charset="0"/>
              </a:defRPr>
            </a:lvl4pPr>
            <a:lvl5pPr>
              <a:defRPr>
                <a:latin typeface="Frutiger Next LT W1G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205413" y="3879850"/>
            <a:ext cx="4333875" cy="2470150"/>
          </a:xfrm>
        </p:spPr>
        <p:txBody>
          <a:bodyPr/>
          <a:lstStyle>
            <a:lvl1pPr>
              <a:defRPr>
                <a:latin typeface="Frutiger Next LT W1G" pitchFamily="34" charset="0"/>
              </a:defRPr>
            </a:lvl1pPr>
            <a:lvl2pPr>
              <a:defRPr>
                <a:latin typeface="Frutiger Next LT W1G" pitchFamily="34" charset="0"/>
              </a:defRPr>
            </a:lvl2pPr>
            <a:lvl3pPr>
              <a:defRPr>
                <a:latin typeface="Frutiger Next LT W1G" pitchFamily="34" charset="0"/>
              </a:defRPr>
            </a:lvl3pPr>
            <a:lvl4pPr>
              <a:defRPr>
                <a:latin typeface="Frutiger Next LT W1G" pitchFamily="34" charset="0"/>
              </a:defRPr>
            </a:lvl4pPr>
            <a:lvl5pPr>
              <a:defRPr>
                <a:latin typeface="Frutiger Next LT W1G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04342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7137400" cy="9271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719138" y="1258888"/>
            <a:ext cx="4333875" cy="2468562"/>
          </a:xfrm>
        </p:spPr>
        <p:txBody>
          <a:bodyPr/>
          <a:lstStyle>
            <a:lvl1pPr>
              <a:defRPr>
                <a:latin typeface="Frutiger Next LT W1G" pitchFamily="34" charset="0"/>
              </a:defRPr>
            </a:lvl1pPr>
            <a:lvl2pPr>
              <a:defRPr>
                <a:latin typeface="Frutiger Next LT W1G" pitchFamily="34" charset="0"/>
              </a:defRPr>
            </a:lvl2pPr>
            <a:lvl3pPr>
              <a:defRPr>
                <a:latin typeface="Frutiger Next LT W1G" pitchFamily="34" charset="0"/>
              </a:defRPr>
            </a:lvl3pPr>
            <a:lvl4pPr>
              <a:defRPr>
                <a:latin typeface="Frutiger Next LT W1G" pitchFamily="34" charset="0"/>
              </a:defRPr>
            </a:lvl4pPr>
            <a:lvl5pPr>
              <a:defRPr>
                <a:latin typeface="Frutiger Next LT W1G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205413" y="1258888"/>
            <a:ext cx="4333875" cy="2468562"/>
          </a:xfrm>
        </p:spPr>
        <p:txBody>
          <a:bodyPr/>
          <a:lstStyle>
            <a:lvl4pPr>
              <a:defRPr>
                <a:latin typeface="Frutiger Next LT W1G" pitchFamily="34" charset="0"/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719138" y="3879850"/>
            <a:ext cx="4333875" cy="2470150"/>
          </a:xfrm>
        </p:spPr>
        <p:txBody>
          <a:bodyPr/>
          <a:lstStyle>
            <a:lvl1pPr>
              <a:defRPr>
                <a:latin typeface="Frutiger Next LT W1G" pitchFamily="34" charset="0"/>
              </a:defRPr>
            </a:lvl1pPr>
            <a:lvl2pPr>
              <a:defRPr>
                <a:latin typeface="Frutiger Next LT W1G" pitchFamily="34" charset="0"/>
              </a:defRPr>
            </a:lvl2pPr>
            <a:lvl3pPr>
              <a:defRPr>
                <a:latin typeface="Frutiger Next LT W1G" pitchFamily="34" charset="0"/>
              </a:defRPr>
            </a:lvl3pPr>
            <a:lvl4pPr>
              <a:defRPr>
                <a:latin typeface="Frutiger Next LT W1G" pitchFamily="34" charset="0"/>
              </a:defRPr>
            </a:lvl4pPr>
            <a:lvl5pPr>
              <a:defRPr>
                <a:latin typeface="Frutiger Next LT W1G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205413" y="3879850"/>
            <a:ext cx="4333875" cy="2470150"/>
          </a:xfrm>
        </p:spPr>
        <p:txBody>
          <a:bodyPr/>
          <a:lstStyle>
            <a:lvl1pPr>
              <a:defRPr>
                <a:latin typeface="Frutiger Next LT W1G" pitchFamily="34" charset="0"/>
              </a:defRPr>
            </a:lvl1pPr>
            <a:lvl2pPr>
              <a:defRPr>
                <a:latin typeface="Frutiger Next LT W1G" pitchFamily="34" charset="0"/>
              </a:defRPr>
            </a:lvl2pPr>
            <a:lvl3pPr>
              <a:defRPr>
                <a:latin typeface="Frutiger Next LT W1G" pitchFamily="34" charset="0"/>
              </a:defRPr>
            </a:lvl3pPr>
            <a:lvl4pPr>
              <a:defRPr>
                <a:latin typeface="Frutiger Next LT W1G" pitchFamily="34" charset="0"/>
              </a:defRPr>
            </a:lvl4pPr>
            <a:lvl5pPr>
              <a:defRPr>
                <a:latin typeface="Frutiger Next LT W1G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755393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137400" cy="927100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719138" y="1258888"/>
            <a:ext cx="8820150" cy="5091112"/>
          </a:xfrm>
        </p:spPr>
        <p:txBody>
          <a:bodyPr/>
          <a:lstStyle>
            <a:lvl1pPr>
              <a:defRPr>
                <a:latin typeface="Frutiger Next LT W1G" pitchFamily="34" charset="0"/>
              </a:defRPr>
            </a:lvl1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1650994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137400" cy="9271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719138" y="1258888"/>
            <a:ext cx="8820150" cy="5091112"/>
          </a:xfrm>
        </p:spPr>
        <p:txBody>
          <a:bodyPr/>
          <a:lstStyle>
            <a:lvl1pPr>
              <a:defRPr>
                <a:latin typeface="Frutiger Next LT W1G" pitchFamily="34" charset="0"/>
              </a:defRPr>
            </a:lvl1pPr>
          </a:lstStyle>
          <a:p>
            <a:pPr lvl="0"/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73558198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2"/>
          <p:cNvSpPr>
            <a:spLocks noChangeShapeType="1"/>
          </p:cNvSpPr>
          <p:nvPr/>
        </p:nvSpPr>
        <p:spPr bwMode="auto">
          <a:xfrm>
            <a:off x="-1587" y="1446212"/>
            <a:ext cx="9906000" cy="0"/>
          </a:xfrm>
          <a:prstGeom prst="line">
            <a:avLst/>
          </a:prstGeom>
          <a:noFill/>
          <a:ln w="1270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dirty="0">
              <a:latin typeface="Arial" charset="0"/>
              <a:cs typeface="+mn-cs"/>
            </a:endParaRPr>
          </a:p>
        </p:txBody>
      </p:sp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-1587" y="2152650"/>
            <a:ext cx="9906000" cy="411162"/>
          </a:xfrm>
          <a:prstGeom prst="rect">
            <a:avLst/>
          </a:prstGeom>
          <a:solidFill>
            <a:srgbClr val="0E173F"/>
          </a:solidFill>
          <a:ln>
            <a:noFill/>
          </a:ln>
          <a:effectLst>
            <a:outerShdw dist="35921" dir="2700000" algn="ctr" rotWithShape="0">
              <a:srgbClr val="777777"/>
            </a:outerShdw>
          </a:effectLst>
          <a:extLst/>
        </p:spPr>
        <p:txBody>
          <a:bodyPr lIns="90488" tIns="44450" rIns="0" bIns="44450" anchor="ctr" anchorCtr="1"/>
          <a:lstStyle/>
          <a:p>
            <a:pPr algn="ctr">
              <a:defRPr/>
            </a:pP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-1587" y="2081212"/>
            <a:ext cx="9936163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lIns="90488" tIns="44450" rIns="0" bIns="44450" anchor="ctr" anchorCtr="1"/>
          <a:lstStyle/>
          <a:p>
            <a:pPr algn="ctr">
              <a:defRPr/>
            </a:pP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-15875" y="-26988"/>
            <a:ext cx="9936163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lIns="90488" tIns="44450" rIns="0" bIns="44450" anchor="ctr" anchorCtr="1"/>
          <a:lstStyle/>
          <a:p>
            <a:pPr algn="ctr">
              <a:defRPr/>
            </a:pP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14" name="Picture 2" descr="C:\Users\ses09817\Desktop\header_irebs_2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7" y="144462"/>
            <a:ext cx="99441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17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1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4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7F7E7915-2D0C-4605-A836-1EED4F7AB12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73049" y="1268413"/>
            <a:ext cx="4603751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3" y="1268413"/>
            <a:ext cx="4603751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073EBB71-A725-42F4-8666-79687E8906F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84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84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DD1CFA87-84D3-46C0-A741-97ADD1C7B1A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D4FAB47A-817F-45B9-B357-125F5C985C0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Daten\Forschungsprojekt IMMOVALUE\08_Veröffentlichungen\EU-Logo\banner_iee_200x26_72dpi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4275" y="6557963"/>
            <a:ext cx="1651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9" descr="Blue 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018" y="6553214"/>
            <a:ext cx="7334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3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2925771" y="6635750"/>
            <a:ext cx="6491287" cy="1841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de-DE" sz="600" b="0" dirty="0">
                <a:solidFill>
                  <a:srgbClr val="0C2D83"/>
                </a:solidFill>
                <a:latin typeface="Univers 45 Light" pitchFamily="2" charset="0"/>
              </a:rPr>
              <a:t>© 2009 KPMG Gruppe Österreich, Mitglied des KPMG Netzwerkes unabhängiger Mitgliedsfirmen, eingebunden in die KPMG International, einer Genossenschaft schweizerischen Rechts. Alle Rechte vorbehalten.</a:t>
            </a:r>
            <a:endParaRPr lang="en-US" sz="600" b="0" dirty="0">
              <a:solidFill>
                <a:srgbClr val="0C2D83"/>
              </a:solidFill>
              <a:latin typeface="Univers 45 Light" pitchFamily="2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F6196D8E-7995-40B9-A098-04185042C3D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7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5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7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1BF9EB04-BEC8-43FB-B148-D8A41183C83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2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2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2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85882E31-1081-41D1-A0FF-21B1CBE1CBE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Titelblätter-Talkbook"/>
          <p:cNvPicPr>
            <a:picLocks noChangeAspect="1" noChangeArrowheads="1"/>
          </p:cNvPicPr>
          <p:nvPr/>
        </p:nvPicPr>
        <p:blipFill>
          <a:blip r:embed="rId14" cstate="print"/>
          <a:srcRect t="12108" b="73355"/>
          <a:stretch>
            <a:fillRect/>
          </a:stretch>
        </p:blipFill>
        <p:spPr bwMode="hidden">
          <a:xfrm>
            <a:off x="0" y="0"/>
            <a:ext cx="9906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1" y="1268413"/>
            <a:ext cx="93599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black">
          <a:xfrm>
            <a:off x="273051" y="5"/>
            <a:ext cx="7705725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51973" y="6561138"/>
            <a:ext cx="280986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0C2D83"/>
                </a:solidFill>
                <a:latin typeface="Univers 45 Light" pitchFamily="2" charset="0"/>
              </a:defRPr>
            </a:lvl1pPr>
          </a:lstStyle>
          <a:p>
            <a:pPr>
              <a:defRPr/>
            </a:pPr>
            <a:fld id="{453A04E9-D3A4-4998-914E-12EFB9ADC16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grpSp>
        <p:nvGrpSpPr>
          <p:cNvPr id="2054" name="Group 7"/>
          <p:cNvGrpSpPr>
            <a:grpSpLocks/>
          </p:cNvGrpSpPr>
          <p:nvPr/>
        </p:nvGrpSpPr>
        <p:grpSpPr bwMode="auto">
          <a:xfrm>
            <a:off x="1654180" y="6556390"/>
            <a:ext cx="8267700" cy="9525"/>
            <a:chOff x="895" y="4059"/>
            <a:chExt cx="4808" cy="6"/>
          </a:xfrm>
        </p:grpSpPr>
        <p:sp>
          <p:nvSpPr>
            <p:cNvPr id="261128" name="Rectangle 8"/>
            <p:cNvSpPr>
              <a:spLocks noChangeArrowheads="1"/>
            </p:cNvSpPr>
            <p:nvPr userDrawn="1"/>
          </p:nvSpPr>
          <p:spPr bwMode="gray">
            <a:xfrm>
              <a:off x="3112" y="4059"/>
              <a:ext cx="2591" cy="6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AT" sz="1000" b="0" dirty="0">
                <a:solidFill>
                  <a:srgbClr val="000000"/>
                </a:solidFill>
                <a:latin typeface="Univers 45 Light" pitchFamily="2" charset="0"/>
              </a:endParaRPr>
            </a:p>
          </p:txBody>
        </p:sp>
        <p:sp>
          <p:nvSpPr>
            <p:cNvPr id="261129" name="Rectangle 9"/>
            <p:cNvSpPr>
              <a:spLocks noChangeArrowheads="1"/>
            </p:cNvSpPr>
            <p:nvPr userDrawn="1"/>
          </p:nvSpPr>
          <p:spPr bwMode="gray">
            <a:xfrm>
              <a:off x="895" y="4059"/>
              <a:ext cx="2361" cy="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AT" sz="1000" b="0" dirty="0">
                <a:solidFill>
                  <a:srgbClr val="000000"/>
                </a:solidFill>
                <a:latin typeface="Univers 45 Light" pitchFamily="2" charset="0"/>
              </a:endParaRPr>
            </a:p>
          </p:txBody>
        </p:sp>
      </p:grp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9259891" y="6561138"/>
            <a:ext cx="1025525" cy="2968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2D940-927E-4521-B74E-96A14709977F}" type="slidenum">
              <a:rPr lang="en-US" sz="1000" b="0" smtClean="0">
                <a:solidFill>
                  <a:srgbClr val="000000"/>
                </a:solidFill>
                <a:latin typeface="Univers 45 Light" pitchFamily="2" charset="0"/>
              </a:rPr>
              <a:pPr>
                <a:defRPr/>
              </a:pPr>
              <a:t>‹Nr.›</a:t>
            </a:fld>
            <a:endParaRPr lang="en-US" sz="1000" b="0" dirty="0">
              <a:solidFill>
                <a:srgbClr val="000000"/>
              </a:solidFill>
              <a:latin typeface="Univers 45 Light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5" r:id="rId1"/>
    <p:sldLayoutId id="2147484696" r:id="rId2"/>
    <p:sldLayoutId id="2147484697" r:id="rId3"/>
    <p:sldLayoutId id="2147484698" r:id="rId4"/>
    <p:sldLayoutId id="2147484699" r:id="rId5"/>
    <p:sldLayoutId id="2147484700" r:id="rId6"/>
    <p:sldLayoutId id="2147484701" r:id="rId7"/>
    <p:sldLayoutId id="2147484702" r:id="rId8"/>
    <p:sldLayoutId id="2147484703" r:id="rId9"/>
    <p:sldLayoutId id="2147484704" r:id="rId10"/>
    <p:sldLayoutId id="2147484705" r:id="rId11"/>
    <p:sldLayoutId id="2147484706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Univers 45 Light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Univers 45 Light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Univers 45 Light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Univers 45 Light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Univers 45 Light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Univers 45 Light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Univers 45 Light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Univers 45 Light" pitchFamily="2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har char="•"/>
        <a:defRPr sz="1000" b="1">
          <a:solidFill>
            <a:schemeClr val="tx2"/>
          </a:solidFill>
          <a:latin typeface="+mn-lt"/>
          <a:ea typeface="+mn-ea"/>
          <a:cs typeface="+mn-cs"/>
        </a:defRPr>
      </a:lvl1pPr>
      <a:lvl2pPr marL="180975" indent="-179388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85000"/>
        <a:buFont typeface="Wingdings" pitchFamily="2" charset="2"/>
        <a:buChar char="l"/>
        <a:defRPr sz="1000">
          <a:solidFill>
            <a:schemeClr val="tx1"/>
          </a:solidFill>
          <a:latin typeface="+mn-lt"/>
        </a:defRPr>
      </a:lvl2pPr>
      <a:lvl3pPr marL="361950" indent="-179388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-"/>
        <a:defRPr sz="1000">
          <a:solidFill>
            <a:schemeClr val="tx1"/>
          </a:solidFill>
          <a:latin typeface="+mn-lt"/>
        </a:defRPr>
      </a:lvl3pPr>
      <a:lvl4pPr marL="541338" indent="-1778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85000"/>
        <a:buFont typeface="Wingdings" pitchFamily="2" charset="2"/>
        <a:buChar char="l"/>
        <a:defRPr sz="1000">
          <a:solidFill>
            <a:schemeClr val="tx1"/>
          </a:solidFill>
          <a:latin typeface="+mn-lt"/>
        </a:defRPr>
      </a:lvl4pPr>
      <a:lvl5pPr marL="723900" indent="-180975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-"/>
        <a:defRPr sz="1000">
          <a:solidFill>
            <a:schemeClr val="tx1"/>
          </a:solidFill>
          <a:latin typeface="+mn-lt"/>
        </a:defRPr>
      </a:lvl5pPr>
      <a:lvl6pPr marL="1181100" indent="-180975" algn="l" rtl="0" fontAlgn="base">
        <a:spcBef>
          <a:spcPct val="40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-"/>
        <a:defRPr sz="1000">
          <a:solidFill>
            <a:schemeClr val="tx1"/>
          </a:solidFill>
          <a:latin typeface="+mn-lt"/>
        </a:defRPr>
      </a:lvl6pPr>
      <a:lvl7pPr marL="1638300" indent="-180975" algn="l" rtl="0" fontAlgn="base">
        <a:spcBef>
          <a:spcPct val="40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-"/>
        <a:defRPr sz="1000">
          <a:solidFill>
            <a:schemeClr val="tx1"/>
          </a:solidFill>
          <a:latin typeface="+mn-lt"/>
        </a:defRPr>
      </a:lvl7pPr>
      <a:lvl8pPr marL="2095500" indent="-180975" algn="l" rtl="0" fontAlgn="base">
        <a:spcBef>
          <a:spcPct val="40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-"/>
        <a:defRPr sz="1000">
          <a:solidFill>
            <a:schemeClr val="tx1"/>
          </a:solidFill>
          <a:latin typeface="+mn-lt"/>
        </a:defRPr>
      </a:lvl8pPr>
      <a:lvl9pPr marL="2552700" indent="-180975" algn="l" rtl="0" fontAlgn="base">
        <a:spcBef>
          <a:spcPct val="40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-"/>
        <a:defRPr sz="1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1374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0" rIns="360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Mastertitelformat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258888"/>
            <a:ext cx="8820150" cy="509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9356725" y="6618288"/>
            <a:ext cx="557213" cy="228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de-DE" sz="900" b="0" dirty="0">
                <a:solidFill>
                  <a:srgbClr val="000000"/>
                </a:solidFill>
              </a:rPr>
              <a:t> </a:t>
            </a:r>
            <a:fld id="{363B865B-CB05-4D58-9934-06456B3D3ED4}" type="slidenum">
              <a:rPr lang="de-DE" sz="900" b="0" smtClean="0">
                <a:solidFill>
                  <a:srgbClr val="000000"/>
                </a:solidFill>
              </a:rPr>
              <a:pPr algn="r">
                <a:spcBef>
                  <a:spcPct val="50000"/>
                </a:spcBef>
                <a:defRPr/>
              </a:pPr>
              <a:t>‹Nr.›</a:t>
            </a:fld>
            <a:endParaRPr lang="de-DE" sz="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90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9" r:id="rId1"/>
    <p:sldLayoutId id="2147484710" r:id="rId2"/>
    <p:sldLayoutId id="2147484711" r:id="rId3"/>
    <p:sldLayoutId id="2147484712" r:id="rId4"/>
    <p:sldLayoutId id="2147484713" r:id="rId5"/>
    <p:sldLayoutId id="2147484714" r:id="rId6"/>
    <p:sldLayoutId id="2147484715" r:id="rId7"/>
    <p:sldLayoutId id="2147484716" r:id="rId8"/>
    <p:sldLayoutId id="2147484717" r:id="rId9"/>
    <p:sldLayoutId id="2147484718" r:id="rId10"/>
    <p:sldLayoutId id="2147484719" r:id="rId11"/>
    <p:sldLayoutId id="2147484720" r:id="rId12"/>
    <p:sldLayoutId id="2147484721" r:id="rId13"/>
    <p:sldLayoutId id="2147484722" r:id="rId14"/>
    <p:sldLayoutId id="2147484723" r:id="rId15"/>
    <p:sldLayoutId id="2147484724" r:id="rId16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Frutiger Next LT W1G" pitchFamily="34" charset="0"/>
          <a:ea typeface="ＭＳ Ｐゴシック" pitchFamily="-109" charset="-128"/>
          <a:cs typeface="Frutiger Next LT W1G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Frutiger Next LT W1G" pitchFamily="34" charset="0"/>
          <a:ea typeface="ＭＳ Ｐゴシック" pitchFamily="-109" charset="-128"/>
          <a:cs typeface="Frutiger Next LT W1G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Frutiger Next LT W1G" pitchFamily="34" charset="0"/>
          <a:ea typeface="ＭＳ Ｐゴシック" pitchFamily="-109" charset="-128"/>
          <a:cs typeface="Frutiger Next LT W1G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Frutiger Next LT W1G" pitchFamily="34" charset="0"/>
          <a:ea typeface="ＭＳ Ｐゴシック" pitchFamily="-109" charset="-128"/>
          <a:cs typeface="Frutiger Next LT W1G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Frutiger Next LT W1G" pitchFamily="34" charset="0"/>
          <a:ea typeface="ＭＳ Ｐゴシック" pitchFamily="-109" charset="-128"/>
          <a:cs typeface="Frutiger Next LT W1G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pitchFamily="-109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pitchFamily="-109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pitchFamily="-109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pitchFamily="-109" charset="0"/>
        </a:defRPr>
      </a:lvl9pPr>
    </p:titleStyle>
    <p:bodyStyle>
      <a:lvl1pPr marL="381000" indent="-381000" algn="l" rtl="0" eaLnBrk="0" fontAlgn="base" hangingPunct="0">
        <a:lnSpc>
          <a:spcPct val="120000"/>
        </a:lnSpc>
        <a:spcBef>
          <a:spcPct val="55000"/>
        </a:spcBef>
        <a:spcAft>
          <a:spcPct val="0"/>
        </a:spcAft>
        <a:buFont typeface="Times" pitchFamily="18" charset="0"/>
        <a:buAutoNum type="arabicPeriod"/>
        <a:defRPr sz="2200">
          <a:solidFill>
            <a:schemeClr val="tx1"/>
          </a:solidFill>
          <a:latin typeface="Frutiger Next LT W1G" pitchFamily="34" charset="0"/>
          <a:ea typeface="ＭＳ Ｐゴシック" pitchFamily="-109" charset="-128"/>
          <a:cs typeface="Frutiger Next LT W1G" pitchFamily="34" charset="0"/>
        </a:defRPr>
      </a:lvl1pPr>
      <a:lvl2pPr marL="762000" indent="-1905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Frutiger Next LT W1G" pitchFamily="34" charset="0"/>
          <a:ea typeface="ＭＳ Ｐゴシック" pitchFamily="-109" charset="-128"/>
        </a:defRPr>
      </a:lvl2pPr>
      <a:lvl3pPr marL="1143000" indent="-1905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–"/>
        <a:defRPr sz="1500">
          <a:solidFill>
            <a:schemeClr val="tx1"/>
          </a:solidFill>
          <a:latin typeface="Frutiger Next LT W1G" pitchFamily="34" charset="0"/>
          <a:ea typeface="ＭＳ Ｐゴシック" pitchFamily="-109" charset="-128"/>
        </a:defRPr>
      </a:lvl3pPr>
      <a:lvl4pPr marL="1333500" indent="38100" algn="l" rtl="0" eaLnBrk="0" fontAlgn="base" hangingPunct="0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Frutiger Next LT W1G" pitchFamily="34" charset="0"/>
          <a:ea typeface="ＭＳ Ｐゴシック" pitchFamily="-109" charset="-128"/>
        </a:defRPr>
      </a:lvl4pPr>
      <a:lvl5pPr marL="1524000" indent="304800" algn="l" rtl="0" eaLnBrk="0" fontAlgn="base" hangingPunct="0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Frutiger Next LT W1G" pitchFamily="34" charset="0"/>
          <a:ea typeface="ＭＳ Ｐゴシック" pitchFamily="-109" charset="-128"/>
        </a:defRPr>
      </a:lvl5pPr>
      <a:lvl6pPr marL="1981200" algn="l" rtl="0" eaLnBrk="0" fontAlgn="base" hangingPunct="0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+mn-lt"/>
          <a:ea typeface="ＭＳ Ｐゴシック" pitchFamily="-109" charset="-128"/>
        </a:defRPr>
      </a:lvl6pPr>
      <a:lvl7pPr marL="2438400" algn="l" rtl="0" eaLnBrk="0" fontAlgn="base" hangingPunct="0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+mn-lt"/>
          <a:ea typeface="ＭＳ Ｐゴシック" pitchFamily="-109" charset="-128"/>
        </a:defRPr>
      </a:lvl7pPr>
      <a:lvl8pPr marL="2895600" algn="l" rtl="0" eaLnBrk="0" fontAlgn="base" hangingPunct="0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+mn-lt"/>
          <a:ea typeface="ＭＳ Ｐゴシック" pitchFamily="-109" charset="-128"/>
        </a:defRPr>
      </a:lvl8pPr>
      <a:lvl9pPr marL="3352800" algn="l" rtl="0" eaLnBrk="0" fontAlgn="base" hangingPunct="0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mailto:sven.bienert@irebs.de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891314"/>
            <a:ext cx="9906000" cy="494170"/>
          </a:xfrm>
        </p:spPr>
        <p:txBody>
          <a:bodyPr anchor="t"/>
          <a:lstStyle/>
          <a:p>
            <a:pPr>
              <a:lnSpc>
                <a:spcPts val="3000"/>
              </a:lnSpc>
            </a:pPr>
            <a:r>
              <a:rPr lang="en-US" sz="2600" dirty="0">
                <a:solidFill>
                  <a:schemeClr val="tx1"/>
                </a:solidFill>
              </a:rPr>
              <a:t>Carbon Risk Real Estate Monitor </a:t>
            </a:r>
            <a:r>
              <a:rPr lang="en-US" sz="2600" i="1" dirty="0">
                <a:solidFill>
                  <a:schemeClr val="tx1"/>
                </a:solidFill>
              </a:rPr>
              <a:t>CRREM</a:t>
            </a:r>
            <a:endParaRPr lang="de-DE" sz="2400" b="0" i="1" dirty="0">
              <a:solidFill>
                <a:schemeClr val="tx1"/>
              </a:solidFill>
              <a:latin typeface="Frutiger Next LT W1G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32443" y="5458053"/>
            <a:ext cx="9906000" cy="134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0" rIns="360000" bIns="0" anchor="ctr"/>
          <a:lstStyle/>
          <a:p>
            <a:pPr eaLnBrk="0" hangingPunct="0">
              <a:lnSpc>
                <a:spcPts val="3000"/>
              </a:lnSpc>
            </a:pPr>
            <a:r>
              <a:rPr lang="de-DE" sz="1800" i="1" dirty="0">
                <a:latin typeface="Frutiger Next LT W1G" pitchFamily="34" charset="0"/>
              </a:rPr>
              <a:t>Prof. Dr. Sven Bienert, Dr. Paloma Taltavull de la Paz</a:t>
            </a:r>
            <a:br>
              <a:rPr lang="en-CA" altLang="en-US" sz="1800" b="0" i="1" dirty="0">
                <a:latin typeface="Frutiger Next LT W1G" pitchFamily="34" charset="0"/>
              </a:rPr>
            </a:br>
            <a:r>
              <a:rPr lang="en-CA" altLang="en-US" sz="1800" b="0" i="1" dirty="0">
                <a:latin typeface="Frutiger Next LT W1G" pitchFamily="34" charset="0"/>
              </a:rPr>
              <a:t>IRE|BS International Real Estate Business School, University of Alic</a:t>
            </a:r>
            <a:r>
              <a:rPr lang="en-CA" altLang="en-US" sz="1800" b="0" dirty="0">
                <a:latin typeface="Frutiger Next LT W1G" pitchFamily="34" charset="0"/>
              </a:rPr>
              <a:t>ante</a:t>
            </a:r>
          </a:p>
          <a:p>
            <a:pPr eaLnBrk="0" hangingPunct="0">
              <a:lnSpc>
                <a:spcPts val="3000"/>
              </a:lnSpc>
              <a:spcBef>
                <a:spcPts val="600"/>
              </a:spcBef>
            </a:pPr>
            <a:r>
              <a:rPr lang="de-DE" sz="1600" b="0" i="1" dirty="0">
                <a:latin typeface="Frutiger Next LT W1G" pitchFamily="34" charset="0"/>
              </a:rPr>
              <a:t>34</a:t>
            </a:r>
            <a:r>
              <a:rPr lang="de-DE" sz="1600" b="0" i="1" baseline="30000" dirty="0">
                <a:latin typeface="Frutiger Next LT W1G" pitchFamily="34" charset="0"/>
              </a:rPr>
              <a:t>th</a:t>
            </a:r>
            <a:r>
              <a:rPr lang="de-DE" sz="1600" b="0" i="1" dirty="0">
                <a:latin typeface="Frutiger Next LT W1G" pitchFamily="34" charset="0"/>
              </a:rPr>
              <a:t> Annual Meeting </a:t>
            </a:r>
            <a:r>
              <a:rPr lang="de-DE" sz="1600" b="0" i="1" dirty="0" err="1">
                <a:latin typeface="Frutiger Next LT W1G" pitchFamily="34" charset="0"/>
              </a:rPr>
              <a:t>of</a:t>
            </a:r>
            <a:r>
              <a:rPr lang="de-DE" sz="1600" b="0" i="1" dirty="0">
                <a:latin typeface="Frutiger Next LT W1G" pitchFamily="34" charset="0"/>
              </a:rPr>
              <a:t> </a:t>
            </a:r>
            <a:r>
              <a:rPr lang="de-DE" sz="1600" b="0" i="1" dirty="0" err="1">
                <a:latin typeface="Frutiger Next LT W1G" pitchFamily="34" charset="0"/>
              </a:rPr>
              <a:t>the</a:t>
            </a:r>
            <a:r>
              <a:rPr lang="de-DE" sz="1600" b="0" i="1" dirty="0">
                <a:latin typeface="Frutiger Next LT W1G" pitchFamily="34" charset="0"/>
              </a:rPr>
              <a:t> American Real Estate Society, Bonita Springs, April 10</a:t>
            </a:r>
            <a:r>
              <a:rPr lang="de-DE" sz="1600" b="0" i="1" baseline="30000" dirty="0">
                <a:latin typeface="Frutiger Next LT W1G" pitchFamily="34" charset="0"/>
              </a:rPr>
              <a:t>th</a:t>
            </a:r>
            <a:r>
              <a:rPr lang="de-DE" sz="1600" b="0" i="1" dirty="0">
                <a:latin typeface="Frutiger Next LT W1G" pitchFamily="34" charset="0"/>
              </a:rPr>
              <a:t> – 14</a:t>
            </a:r>
            <a:r>
              <a:rPr lang="de-DE" sz="1600" b="0" i="1" baseline="30000" dirty="0">
                <a:latin typeface="Frutiger Next LT W1G" pitchFamily="34" charset="0"/>
              </a:rPr>
              <a:t>th</a:t>
            </a:r>
            <a:r>
              <a:rPr lang="de-DE" sz="1600" b="0" i="1" dirty="0">
                <a:latin typeface="Frutiger Next LT W1G" pitchFamily="34" charset="0"/>
              </a:rPr>
              <a:t> 2018</a:t>
            </a:r>
            <a:endParaRPr lang="en-CA" altLang="en-US" sz="1600" b="0" i="1" dirty="0">
              <a:latin typeface="Frutiger Next LT W1G" pitchFamily="34" charset="0"/>
            </a:endParaRPr>
          </a:p>
          <a:p>
            <a:pPr eaLnBrk="0" hangingPunct="0">
              <a:lnSpc>
                <a:spcPts val="3000"/>
              </a:lnSpc>
            </a:pPr>
            <a:r>
              <a:rPr lang="en-CA" altLang="en-US" sz="1800" b="0" dirty="0">
                <a:latin typeface="Frutiger Next LT W1G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8331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2149962F-DD92-49AD-B3B5-1D1452273688}"/>
              </a:ext>
            </a:extLst>
          </p:cNvPr>
          <p:cNvGrpSpPr/>
          <p:nvPr/>
        </p:nvGrpSpPr>
        <p:grpSpPr>
          <a:xfrm>
            <a:off x="5751528" y="1742241"/>
            <a:ext cx="3327400" cy="1017390"/>
            <a:chOff x="457200" y="4355460"/>
            <a:chExt cx="3327400" cy="1017390"/>
          </a:xfrm>
        </p:grpSpPr>
        <p:sp>
          <p:nvSpPr>
            <p:cNvPr id="5" name="Inhaltsplatzhalter 1">
              <a:extLst>
                <a:ext uri="{FF2B5EF4-FFF2-40B4-BE49-F238E27FC236}">
                  <a16:creationId xmlns:a16="http://schemas.microsoft.com/office/drawing/2014/main" id="{253EF861-FFDD-4402-9652-983CC816412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57200" y="4355460"/>
              <a:ext cx="3327400" cy="385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rmAutofit lnSpcReduction="10000"/>
            </a:bodyPr>
            <a:lstStyle>
              <a:lvl1pPr marL="381000" indent="-381000" algn="l" defTabSz="914400" rtl="0" eaLnBrk="1" fontAlgn="base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lang="de-DE" sz="2400" kern="120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62000" indent="-190500" algn="l" rt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 lang="de-DE" sz="2000" kern="1200" baseline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190500" algn="l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 lang="de-DE" sz="2000" kern="120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33500" indent="38100" algn="l" defTabSz="914400" rtl="0" eaLnBrk="1" fontAlgn="base" latinLnBrk="0" hangingPunct="1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lang="de-DE" sz="1600" kern="120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524000" indent="304800" algn="l" defTabSz="914400" rtl="0" eaLnBrk="1" fontAlgn="base" latinLnBrk="0" hangingPunct="1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lang="de-DE" sz="1200" kern="1200" baseline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19812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+mn-lt"/>
                  <a:ea typeface="ＭＳ Ｐゴシック" pitchFamily="-109" charset="-128"/>
                </a:defRPr>
              </a:lvl6pPr>
              <a:lvl7pPr marL="24384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+mn-lt"/>
                  <a:ea typeface="ＭＳ Ｐゴシック" pitchFamily="-109" charset="-128"/>
                </a:defRPr>
              </a:lvl7pPr>
              <a:lvl8pPr marL="28956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+mn-lt"/>
                  <a:ea typeface="ＭＳ Ｐゴシック" pitchFamily="-109" charset="-128"/>
                </a:defRPr>
              </a:lvl8pPr>
              <a:lvl9pPr marL="33528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+mn-lt"/>
                  <a:ea typeface="ＭＳ Ｐゴシック" pitchFamily="-109" charset="-128"/>
                </a:defRPr>
              </a:lvl9pPr>
            </a:lstStyle>
            <a:p>
              <a:pPr marL="0" indent="0">
                <a:buFont typeface="Wingdings" pitchFamily="2" charset="2"/>
                <a:buNone/>
              </a:pPr>
              <a:r>
                <a:rPr lang="en-US" sz="1800" dirty="0"/>
                <a:t>University of Alicante / Spain</a:t>
              </a:r>
              <a:endParaRPr lang="de-AT" sz="1800" dirty="0"/>
            </a:p>
          </p:txBody>
        </p:sp>
        <p:pic>
          <p:nvPicPr>
            <p:cNvPr id="3078" name="Picture 6" descr="Bildergebnis fÃ¼r university of alicante logo">
              <a:extLst>
                <a:ext uri="{FF2B5EF4-FFF2-40B4-BE49-F238E27FC236}">
                  <a16:creationId xmlns:a16="http://schemas.microsoft.com/office/drawing/2014/main" id="{6B97E6A7-9611-4091-997B-0525BA24D9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29" y="4780218"/>
              <a:ext cx="2859192" cy="592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2D410E63-C0C4-43BF-8B1C-E64037EECDE3}"/>
              </a:ext>
            </a:extLst>
          </p:cNvPr>
          <p:cNvGrpSpPr/>
          <p:nvPr/>
        </p:nvGrpSpPr>
        <p:grpSpPr>
          <a:xfrm>
            <a:off x="535075" y="5293621"/>
            <a:ext cx="4133850" cy="949130"/>
            <a:chOff x="4711698" y="1705613"/>
            <a:chExt cx="4133850" cy="949130"/>
          </a:xfrm>
        </p:grpSpPr>
        <p:pic>
          <p:nvPicPr>
            <p:cNvPr id="3074" name="Picture 2" descr="http://sturgiscarbonprofiling.com/wp-content/themes/sturgis/images/logo-sturgis.png">
              <a:extLst>
                <a:ext uri="{FF2B5EF4-FFF2-40B4-BE49-F238E27FC236}">
                  <a16:creationId xmlns:a16="http://schemas.microsoft.com/office/drawing/2014/main" id="{B7A7C8A0-E5F6-4CCC-9AC9-C7F17FFB4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698" y="2168968"/>
              <a:ext cx="4133850" cy="48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Inhaltsplatzhalter 1">
              <a:extLst>
                <a:ext uri="{FF2B5EF4-FFF2-40B4-BE49-F238E27FC236}">
                  <a16:creationId xmlns:a16="http://schemas.microsoft.com/office/drawing/2014/main" id="{BE2B4DBA-DEFA-4FBB-8420-CCAC34E00C6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020195" y="1705613"/>
              <a:ext cx="3327400" cy="385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rmAutofit fontScale="92500"/>
            </a:bodyPr>
            <a:lstStyle>
              <a:lvl1pPr marL="381000" indent="-381000" algn="l" defTabSz="914400" rtl="0" eaLnBrk="1" fontAlgn="base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lang="de-DE" sz="2400" kern="120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62000" indent="-190500" algn="l" rt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 lang="de-DE" sz="2000" kern="1200" baseline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190500" algn="l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 lang="de-DE" sz="2000" kern="120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33500" indent="38100" algn="l" defTabSz="914400" rtl="0" eaLnBrk="1" fontAlgn="base" latinLnBrk="0" hangingPunct="1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lang="de-DE" sz="1600" kern="120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524000" indent="304800" algn="l" defTabSz="914400" rtl="0" eaLnBrk="1" fontAlgn="base" latinLnBrk="0" hangingPunct="1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lang="de-DE" sz="1200" kern="1200" baseline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19812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+mn-lt"/>
                  <a:ea typeface="ＭＳ Ｐゴシック" pitchFamily="-109" charset="-128"/>
                </a:defRPr>
              </a:lvl6pPr>
              <a:lvl7pPr marL="24384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+mn-lt"/>
                  <a:ea typeface="ＭＳ Ｐゴシック" pitchFamily="-109" charset="-128"/>
                </a:defRPr>
              </a:lvl7pPr>
              <a:lvl8pPr marL="28956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+mn-lt"/>
                  <a:ea typeface="ＭＳ Ｐゴシック" pitchFamily="-109" charset="-128"/>
                </a:defRPr>
              </a:lvl8pPr>
              <a:lvl9pPr marL="33528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+mn-lt"/>
                  <a:ea typeface="ＭＳ Ｐゴシック" pitchFamily="-109" charset="-128"/>
                </a:defRPr>
              </a:lvl9pPr>
            </a:lstStyle>
            <a:p>
              <a:pPr marL="0" indent="0">
                <a:buFont typeface="Wingdings" pitchFamily="2" charset="2"/>
                <a:buNone/>
              </a:pPr>
              <a:r>
                <a:rPr lang="en-US" sz="1800" dirty="0"/>
                <a:t>Sturgis Carbon Profiling / UK</a:t>
              </a:r>
              <a:endParaRPr lang="de-AT" sz="1800" dirty="0"/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685DB58F-DCEF-4A02-ABAD-37F2700F1A47}"/>
              </a:ext>
            </a:extLst>
          </p:cNvPr>
          <p:cNvGrpSpPr/>
          <p:nvPr/>
        </p:nvGrpSpPr>
        <p:grpSpPr>
          <a:xfrm>
            <a:off x="928941" y="3509791"/>
            <a:ext cx="3327400" cy="1337017"/>
            <a:chOff x="6979479" y="3488246"/>
            <a:chExt cx="3327400" cy="1337017"/>
          </a:xfrm>
        </p:grpSpPr>
        <p:pic>
          <p:nvPicPr>
            <p:cNvPr id="3080" name="Picture 8" descr="Bildergebnis fÃ¼r ulster university logo">
              <a:extLst>
                <a:ext uri="{FF2B5EF4-FFF2-40B4-BE49-F238E27FC236}">
                  <a16:creationId xmlns:a16="http://schemas.microsoft.com/office/drawing/2014/main" id="{D739D6CD-F5CA-4C61-BBBA-B67EAF8C3C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1355" y="3971696"/>
              <a:ext cx="1641475" cy="853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Inhaltsplatzhalter 1">
              <a:extLst>
                <a:ext uri="{FF2B5EF4-FFF2-40B4-BE49-F238E27FC236}">
                  <a16:creationId xmlns:a16="http://schemas.microsoft.com/office/drawing/2014/main" id="{D02EE9E6-C9A0-4AAE-9E95-64D1DF5C716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79479" y="3488246"/>
              <a:ext cx="3327400" cy="385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rmAutofit lnSpcReduction="10000"/>
            </a:bodyPr>
            <a:lstStyle>
              <a:lvl1pPr marL="381000" indent="-381000" algn="l" defTabSz="914400" rtl="0" eaLnBrk="1" fontAlgn="base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lang="de-DE" sz="2400" kern="120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62000" indent="-190500" algn="l" rt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 lang="de-DE" sz="2000" kern="1200" baseline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190500" algn="l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 lang="de-DE" sz="2000" kern="120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33500" indent="38100" algn="l" defTabSz="914400" rtl="0" eaLnBrk="1" fontAlgn="base" latinLnBrk="0" hangingPunct="1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lang="de-DE" sz="1600" kern="120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524000" indent="304800" algn="l" defTabSz="914400" rtl="0" eaLnBrk="1" fontAlgn="base" latinLnBrk="0" hangingPunct="1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lang="de-DE" sz="1200" kern="1200" baseline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19812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+mn-lt"/>
                  <a:ea typeface="ＭＳ Ｐゴシック" pitchFamily="-109" charset="-128"/>
                </a:defRPr>
              </a:lvl6pPr>
              <a:lvl7pPr marL="24384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+mn-lt"/>
                  <a:ea typeface="ＭＳ Ｐゴシック" pitchFamily="-109" charset="-128"/>
                </a:defRPr>
              </a:lvl7pPr>
              <a:lvl8pPr marL="28956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+mn-lt"/>
                  <a:ea typeface="ＭＳ Ｐゴシック" pitchFamily="-109" charset="-128"/>
                </a:defRPr>
              </a:lvl8pPr>
              <a:lvl9pPr marL="33528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+mn-lt"/>
                  <a:ea typeface="ＭＳ Ｐゴシック" pitchFamily="-109" charset="-128"/>
                </a:defRPr>
              </a:lvl9pPr>
            </a:lstStyle>
            <a:p>
              <a:pPr marL="0" indent="0">
                <a:buFont typeface="Wingdings" pitchFamily="2" charset="2"/>
                <a:buNone/>
              </a:pPr>
              <a:r>
                <a:rPr lang="en-US" sz="1800" dirty="0"/>
                <a:t>Ulster University / UK</a:t>
              </a:r>
              <a:endParaRPr lang="de-AT" sz="1800" dirty="0"/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5C2C965-FAE0-4FC1-A239-648594DE7699}"/>
              </a:ext>
            </a:extLst>
          </p:cNvPr>
          <p:cNvGrpSpPr/>
          <p:nvPr/>
        </p:nvGrpSpPr>
        <p:grpSpPr>
          <a:xfrm>
            <a:off x="6717789" y="4537352"/>
            <a:ext cx="2213600" cy="1749093"/>
            <a:chOff x="1325065" y="1996360"/>
            <a:chExt cx="2213600" cy="1749093"/>
          </a:xfrm>
        </p:grpSpPr>
        <p:sp>
          <p:nvSpPr>
            <p:cNvPr id="12" name="Inhaltsplatzhalter 1">
              <a:extLst>
                <a:ext uri="{FF2B5EF4-FFF2-40B4-BE49-F238E27FC236}">
                  <a16:creationId xmlns:a16="http://schemas.microsoft.com/office/drawing/2014/main" id="{AC6D8FD9-C954-4A54-8966-0522C48F0A0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76800" y="1996360"/>
              <a:ext cx="1761865" cy="385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rmAutofit lnSpcReduction="10000"/>
            </a:bodyPr>
            <a:lstStyle>
              <a:lvl1pPr marL="381000" indent="-381000" algn="l" defTabSz="914400" rtl="0" eaLnBrk="1" fontAlgn="base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lang="de-DE" sz="2400" kern="120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62000" indent="-190500" algn="l" rt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 lang="de-DE" sz="2000" kern="1200" baseline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190500" algn="l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 lang="de-DE" sz="2000" kern="120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33500" indent="38100" algn="l" defTabSz="914400" rtl="0" eaLnBrk="1" fontAlgn="base" latinLnBrk="0" hangingPunct="1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lang="de-DE" sz="1600" kern="120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524000" indent="304800" algn="l" defTabSz="914400" rtl="0" eaLnBrk="1" fontAlgn="base" latinLnBrk="0" hangingPunct="1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lang="de-DE" sz="1200" kern="1200" baseline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19812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+mn-lt"/>
                  <a:ea typeface="ＭＳ Ｐゴシック" pitchFamily="-109" charset="-128"/>
                </a:defRPr>
              </a:lvl6pPr>
              <a:lvl7pPr marL="24384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+mn-lt"/>
                  <a:ea typeface="ＭＳ Ｐゴシック" pitchFamily="-109" charset="-128"/>
                </a:defRPr>
              </a:lvl7pPr>
              <a:lvl8pPr marL="28956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+mn-lt"/>
                  <a:ea typeface="ＭＳ Ｐゴシック" pitchFamily="-109" charset="-128"/>
                </a:defRPr>
              </a:lvl8pPr>
              <a:lvl9pPr marL="33528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+mn-lt"/>
                  <a:ea typeface="ＭＳ Ｐゴシック" pitchFamily="-109" charset="-128"/>
                </a:defRPr>
              </a:lvl9pPr>
            </a:lstStyle>
            <a:p>
              <a:pPr marL="0" indent="0">
                <a:buFont typeface="Wingdings" pitchFamily="2" charset="2"/>
                <a:buNone/>
              </a:pPr>
              <a:r>
                <a:rPr lang="en-US" sz="1800" dirty="0"/>
                <a:t>GRESB</a:t>
              </a:r>
              <a:endParaRPr lang="de-AT" sz="1800" dirty="0"/>
            </a:p>
          </p:txBody>
        </p:sp>
        <p:pic>
          <p:nvPicPr>
            <p:cNvPr id="3082" name="Picture 10" descr="Bildergebnis fÃ¼r gresb">
              <a:extLst>
                <a:ext uri="{FF2B5EF4-FFF2-40B4-BE49-F238E27FC236}">
                  <a16:creationId xmlns:a16="http://schemas.microsoft.com/office/drawing/2014/main" id="{24891652-B1E3-40D7-99E1-4A07E726F8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5065" y="2525737"/>
              <a:ext cx="2057400" cy="1219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7FCC5666-4510-4FCA-AA9C-BFCBA9D2F008}"/>
              </a:ext>
            </a:extLst>
          </p:cNvPr>
          <p:cNvGrpSpPr/>
          <p:nvPr/>
        </p:nvGrpSpPr>
        <p:grpSpPr>
          <a:xfrm>
            <a:off x="1117451" y="1709001"/>
            <a:ext cx="2476500" cy="1452536"/>
            <a:chOff x="-2971800" y="2189189"/>
            <a:chExt cx="2476500" cy="1452536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0C497BD5-0398-485F-AB1D-8D64F0504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971800" y="2632075"/>
              <a:ext cx="2476500" cy="1009650"/>
            </a:xfrm>
            <a:prstGeom prst="rect">
              <a:avLst/>
            </a:prstGeom>
          </p:spPr>
        </p:pic>
        <p:sp>
          <p:nvSpPr>
            <p:cNvPr id="27" name="Inhaltsplatzhalter 1">
              <a:extLst>
                <a:ext uri="{FF2B5EF4-FFF2-40B4-BE49-F238E27FC236}">
                  <a16:creationId xmlns:a16="http://schemas.microsoft.com/office/drawing/2014/main" id="{F18BDAC4-E5A3-4A2E-94A3-B6589E6E725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-2614483" y="2189189"/>
              <a:ext cx="1761865" cy="385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rmAutofit lnSpcReduction="10000"/>
            </a:bodyPr>
            <a:lstStyle>
              <a:lvl1pPr marL="381000" indent="-381000" algn="l" defTabSz="914400" rtl="0" eaLnBrk="1" fontAlgn="base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lang="de-DE" sz="2400" kern="120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62000" indent="-190500" algn="l" rt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 lang="de-DE" sz="2000" kern="1200" baseline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190500" algn="l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 lang="de-DE" sz="2000" kern="120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33500" indent="38100" algn="l" defTabSz="914400" rtl="0" eaLnBrk="1" fontAlgn="base" latinLnBrk="0" hangingPunct="1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lang="de-DE" sz="1600" kern="120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524000" indent="304800" algn="l" defTabSz="914400" rtl="0" eaLnBrk="1" fontAlgn="base" latinLnBrk="0" hangingPunct="1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lang="de-DE" sz="1200" kern="1200" baseline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19812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+mn-lt"/>
                  <a:ea typeface="ＭＳ Ｐゴシック" pitchFamily="-109" charset="-128"/>
                </a:defRPr>
              </a:lvl6pPr>
              <a:lvl7pPr marL="24384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+mn-lt"/>
                  <a:ea typeface="ＭＳ Ｐゴシック" pitchFamily="-109" charset="-128"/>
                </a:defRPr>
              </a:lvl7pPr>
              <a:lvl8pPr marL="28956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+mn-lt"/>
                  <a:ea typeface="ＭＳ Ｐゴシック" pitchFamily="-109" charset="-128"/>
                </a:defRPr>
              </a:lvl8pPr>
              <a:lvl9pPr marL="33528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+mn-lt"/>
                  <a:ea typeface="ＭＳ Ｐゴシック" pitchFamily="-109" charset="-128"/>
                </a:defRPr>
              </a:lvl9pPr>
            </a:lstStyle>
            <a:p>
              <a:pPr marL="0" indent="0">
                <a:buFont typeface="Wingdings" pitchFamily="2" charset="2"/>
                <a:buNone/>
              </a:pPr>
              <a:r>
                <a:rPr lang="en-US" sz="1800" dirty="0"/>
                <a:t>IIÖ / Austria</a:t>
              </a:r>
              <a:endParaRPr lang="de-AT" sz="1800" dirty="0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DDA0E23A-F4E1-47D5-873E-99C0BE9C8981}"/>
              </a:ext>
            </a:extLst>
          </p:cNvPr>
          <p:cNvGrpSpPr/>
          <p:nvPr/>
        </p:nvGrpSpPr>
        <p:grpSpPr>
          <a:xfrm>
            <a:off x="5915557" y="3118201"/>
            <a:ext cx="3397326" cy="1316796"/>
            <a:chOff x="5025502" y="4993772"/>
            <a:chExt cx="3397326" cy="1316796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62C66173-6BEC-4BB0-9C73-E3590597D2BD}"/>
                </a:ext>
              </a:extLst>
            </p:cNvPr>
            <p:cNvSpPr/>
            <p:nvPr/>
          </p:nvSpPr>
          <p:spPr>
            <a:xfrm>
              <a:off x="5061972" y="4993772"/>
              <a:ext cx="33608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/>
                <a:t>TIAS / Tilburg University / NL</a:t>
              </a:r>
              <a:endParaRPr lang="de-DE" sz="1800" dirty="0"/>
            </a:p>
          </p:txBody>
        </p:sp>
        <p:pic>
          <p:nvPicPr>
            <p:cNvPr id="20" name="Afbeelding 6">
              <a:extLst>
                <a:ext uri="{FF2B5EF4-FFF2-40B4-BE49-F238E27FC236}">
                  <a16:creationId xmlns:a16="http://schemas.microsoft.com/office/drawing/2014/main" id="{B24A7E90-9192-4E3C-AE83-72B76C29A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502" y="5386864"/>
              <a:ext cx="1051450" cy="923704"/>
            </a:xfrm>
            <a:prstGeom prst="rect">
              <a:avLst/>
            </a:prstGeom>
          </p:spPr>
        </p:pic>
        <p:pic>
          <p:nvPicPr>
            <p:cNvPr id="21" name="Afbeelding 4">
              <a:extLst>
                <a:ext uri="{FF2B5EF4-FFF2-40B4-BE49-F238E27FC236}">
                  <a16:creationId xmlns:a16="http://schemas.microsoft.com/office/drawing/2014/main" id="{B1E5102A-151D-4AE3-833B-99FF4927F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7955" y="5406985"/>
              <a:ext cx="2124929" cy="847584"/>
            </a:xfrm>
            <a:prstGeom prst="rect">
              <a:avLst/>
            </a:prstGeom>
          </p:spPr>
        </p:pic>
      </p:grpSp>
      <p:sp>
        <p:nvSpPr>
          <p:cNvPr id="26" name="Rechteck 25">
            <a:extLst>
              <a:ext uri="{FF2B5EF4-FFF2-40B4-BE49-F238E27FC236}">
                <a16:creationId xmlns:a16="http://schemas.microsoft.com/office/drawing/2014/main" id="{CDC65553-2305-43CE-BA9C-34568E1AC1CE}"/>
              </a:ext>
            </a:extLst>
          </p:cNvPr>
          <p:cNvSpPr/>
          <p:nvPr/>
        </p:nvSpPr>
        <p:spPr>
          <a:xfrm>
            <a:off x="3593951" y="786243"/>
            <a:ext cx="2149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Project partners</a:t>
            </a: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68806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B46EECDC-6DDC-41D7-92C5-26CFC9C4E2DE}"/>
              </a:ext>
            </a:extLst>
          </p:cNvPr>
          <p:cNvSpPr txBox="1">
            <a:spLocks/>
          </p:cNvSpPr>
          <p:nvPr/>
        </p:nvSpPr>
        <p:spPr bwMode="auto">
          <a:xfrm>
            <a:off x="457200" y="1663700"/>
            <a:ext cx="9082088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81000" indent="-3810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de-DE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62000" indent="-1905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lang="de-DE" sz="2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1905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lang="de-DE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33500" indent="381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24000" indent="3048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de-DE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9812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6pPr>
            <a:lvl7pPr marL="24384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7pPr>
            <a:lvl8pPr marL="2895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8pPr>
            <a:lvl9pPr marL="33528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1900" i="1" dirty="0"/>
              <a:t>Thanks for your attention!</a:t>
            </a:r>
          </a:p>
          <a:p>
            <a:pPr marL="0" indent="0" algn="ctr">
              <a:buFont typeface="Wingdings" pitchFamily="2" charset="2"/>
              <a:buNone/>
            </a:pPr>
            <a:endParaRPr lang="en-US" sz="1800" b="0" i="1" dirty="0"/>
          </a:p>
          <a:p>
            <a:pPr marL="0" indent="0" algn="ctr">
              <a:buFont typeface="Wingdings" pitchFamily="2" charset="2"/>
              <a:buNone/>
            </a:pPr>
            <a:endParaRPr lang="en-US" sz="1800" b="0" i="1" dirty="0"/>
          </a:p>
          <a:p>
            <a:pPr marL="0" indent="0" algn="ctr">
              <a:buFont typeface="Wingdings" pitchFamily="2" charset="2"/>
              <a:buNone/>
            </a:pPr>
            <a:endParaRPr lang="en-US" sz="1800" i="1" u="sng" dirty="0"/>
          </a:p>
          <a:p>
            <a:pPr marL="0" indent="0" algn="ctr">
              <a:buFont typeface="Wingdings" pitchFamily="2" charset="2"/>
              <a:buNone/>
            </a:pPr>
            <a:endParaRPr lang="en-US" sz="1800" i="1" u="sng" dirty="0"/>
          </a:p>
          <a:p>
            <a:pPr marL="0" indent="0" algn="ctr">
              <a:buFont typeface="Wingdings" pitchFamily="2" charset="2"/>
              <a:buNone/>
            </a:pPr>
            <a:endParaRPr lang="en-US" sz="1800" i="1" u="sng" dirty="0"/>
          </a:p>
          <a:p>
            <a:pPr marL="0" indent="0" algn="ctr">
              <a:buFont typeface="Wingdings" pitchFamily="2" charset="2"/>
              <a:buNone/>
            </a:pPr>
            <a:endParaRPr lang="en-US" sz="1800" i="1" u="sng" dirty="0"/>
          </a:p>
          <a:p>
            <a:pPr marL="0" indent="0" algn="ctr">
              <a:buFont typeface="Wingdings" pitchFamily="2" charset="2"/>
              <a:buNone/>
            </a:pPr>
            <a:r>
              <a:rPr lang="en-US" sz="1800" i="1" u="sng" dirty="0"/>
              <a:t>Contact: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1600" b="0" i="1" dirty="0"/>
              <a:t>Prof. Dr. Sven Bienert, MRICS REV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1600" b="0" i="1" dirty="0">
                <a:hlinkClick r:id="rId2"/>
              </a:rPr>
              <a:t>sven.bienert@irebs.de</a:t>
            </a:r>
            <a:endParaRPr lang="en-US" sz="1600" b="0" i="1" dirty="0"/>
          </a:p>
          <a:p>
            <a:pPr marL="0" indent="0" algn="ctr">
              <a:buNone/>
            </a:pPr>
            <a:r>
              <a:rPr lang="de-AT" sz="1600" b="0" i="1" dirty="0"/>
              <a:t>+49 941 943-6011</a:t>
            </a:r>
          </a:p>
          <a:p>
            <a:pPr marL="0" indent="0" algn="ctr">
              <a:buNone/>
            </a:pPr>
            <a:r>
              <a:rPr lang="de-AT" sz="1600" b="0" i="1" dirty="0"/>
              <a:t>http://bienert.irebs.de</a:t>
            </a:r>
          </a:p>
        </p:txBody>
      </p:sp>
      <p:pic>
        <p:nvPicPr>
          <p:cNvPr id="4" name="Picture 2" descr="http://img.mittelbayerische.de/bdb/1984700/1984746/300x.jpg">
            <a:extLst>
              <a:ext uri="{FF2B5EF4-FFF2-40B4-BE49-F238E27FC236}">
                <a16:creationId xmlns:a16="http://schemas.microsoft.com/office/drawing/2014/main" id="{A8ECE322-6DC7-482C-9237-9F017C351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2234" r="12111"/>
          <a:stretch>
            <a:fillRect/>
          </a:stretch>
        </p:blipFill>
        <p:spPr bwMode="auto">
          <a:xfrm>
            <a:off x="4234268" y="2247900"/>
            <a:ext cx="1527951" cy="20195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517E64A7-9A17-46B5-B9EC-F9754EF58818}"/>
              </a:ext>
            </a:extLst>
          </p:cNvPr>
          <p:cNvSpPr/>
          <p:nvPr/>
        </p:nvSpPr>
        <p:spPr>
          <a:xfrm>
            <a:off x="3593951" y="786243"/>
            <a:ext cx="1140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Contact</a:t>
            </a: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82562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41CB396-997D-41BE-BD20-5E59DBC58EBC}"/>
              </a:ext>
            </a:extLst>
          </p:cNvPr>
          <p:cNvGrpSpPr/>
          <p:nvPr/>
        </p:nvGrpSpPr>
        <p:grpSpPr>
          <a:xfrm>
            <a:off x="696034" y="1726233"/>
            <a:ext cx="8752766" cy="4463002"/>
            <a:chOff x="1719617" y="1743526"/>
            <a:chExt cx="8752766" cy="4463002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FE379F94-3D8D-4114-AEC0-0D72E05B2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9617" y="1743526"/>
              <a:ext cx="8370627" cy="4463002"/>
            </a:xfrm>
            <a:prstGeom prst="rect">
              <a:avLst/>
            </a:prstGeom>
          </p:spPr>
        </p:pic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862066B2-5EEC-48AD-AFFB-0B47AE9E1217}"/>
                </a:ext>
              </a:extLst>
            </p:cNvPr>
            <p:cNvSpPr/>
            <p:nvPr/>
          </p:nvSpPr>
          <p:spPr>
            <a:xfrm>
              <a:off x="6096000" y="4503761"/>
              <a:ext cx="4376383" cy="1702767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" name="Rechteck 5">
            <a:extLst>
              <a:ext uri="{FF2B5EF4-FFF2-40B4-BE49-F238E27FC236}">
                <a16:creationId xmlns:a16="http://schemas.microsoft.com/office/drawing/2014/main" id="{1042501F-F571-4D6C-ACF9-C475E1ACFF68}"/>
              </a:ext>
            </a:extLst>
          </p:cNvPr>
          <p:cNvSpPr/>
          <p:nvPr/>
        </p:nvSpPr>
        <p:spPr>
          <a:xfrm>
            <a:off x="3593951" y="786243"/>
            <a:ext cx="44726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Downside Risks of Climate Change</a:t>
            </a: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35651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C33437-4E8F-4F18-83AF-1CDC9EF40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956" y="1652158"/>
            <a:ext cx="9082088" cy="4545442"/>
          </a:xfrm>
        </p:spPr>
        <p:txBody>
          <a:bodyPr>
            <a:noAutofit/>
          </a:bodyPr>
          <a:lstStyle/>
          <a:p>
            <a:pPr marL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b="1" i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CRREM: </a:t>
            </a:r>
            <a:r>
              <a:rPr lang="en-US" sz="1800" b="1" i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Carbon Risk Real Estate Monitor - Framework for science based </a:t>
            </a:r>
            <a:r>
              <a:rPr lang="en-US" sz="1800" b="1" i="1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decarbonisation</a:t>
            </a:r>
            <a:r>
              <a:rPr lang="en-US" sz="1800" b="1" i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 pathways, toolkit to identify stranded assets and push sustainable investments</a:t>
            </a:r>
          </a:p>
          <a:p>
            <a:pPr marL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(February 2018 – January 2021)</a:t>
            </a:r>
          </a:p>
          <a:p>
            <a:pPr marL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i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u="sng" dirty="0">
                <a:solidFill>
                  <a:prstClr val="black"/>
                </a:solidFill>
                <a:latin typeface="Calibri" panose="020F0502020204030204"/>
                <a:cs typeface="+mn-cs"/>
              </a:rPr>
              <a:t>The project is funded by the Horizon 2020 Framework </a:t>
            </a:r>
            <a:r>
              <a:rPr lang="en-US" sz="1800" i="1" u="sng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Programme</a:t>
            </a:r>
            <a:r>
              <a:rPr lang="en-US" sz="1800" i="1" u="sng" dirty="0">
                <a:solidFill>
                  <a:prstClr val="black"/>
                </a:solidFill>
                <a:latin typeface="Calibri" panose="020F0502020204030204"/>
                <a:cs typeface="+mn-cs"/>
              </a:rPr>
              <a:t> of the European Union.</a:t>
            </a:r>
          </a:p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General Objectives:</a:t>
            </a:r>
          </a:p>
          <a:p>
            <a:pPr marL="285750" lvl="0" indent="-285750" fontAlgn="auto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Objective 1 – Downscaling &amp; transparency: Breaking down INDCs by sector, company and property level for more transparency and capacity building</a:t>
            </a:r>
          </a:p>
          <a:p>
            <a:pPr marL="285750" lvl="0" indent="-285750" fontAlgn="auto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Objective 2 – Strategic implication of “Stranded assets”: Defining areas for improvement and strategic options</a:t>
            </a:r>
          </a:p>
          <a:p>
            <a:pPr marL="285750" lvl="0" indent="-285750" fontAlgn="auto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Objective 3 – Framework, Toolkits &amp; Methods: Making </a:t>
            </a:r>
            <a:r>
              <a:rPr lang="en-US" sz="1800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decarbonisation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 in the commercial real estate sector measurable</a:t>
            </a:r>
            <a:endParaRPr lang="en-GB" sz="18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endParaRPr lang="de-AT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BB9BC42-FAEF-4573-8592-7ED514A92763}"/>
              </a:ext>
            </a:extLst>
          </p:cNvPr>
          <p:cNvSpPr/>
          <p:nvPr/>
        </p:nvSpPr>
        <p:spPr>
          <a:xfrm>
            <a:off x="3593951" y="786243"/>
            <a:ext cx="14798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Objectives</a:t>
            </a: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96805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5E54CBF-D82C-4C30-A5E3-CE53AA3BAEF6}"/>
              </a:ext>
            </a:extLst>
          </p:cNvPr>
          <p:cNvSpPr/>
          <p:nvPr/>
        </p:nvSpPr>
        <p:spPr>
          <a:xfrm>
            <a:off x="18671" y="1606782"/>
            <a:ext cx="100858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Current INDC pledges will not meet the 2°C aim (3.2°C instead, according to </a:t>
            </a:r>
            <a:r>
              <a:rPr lang="en-GB" sz="1600" b="1" i="1" dirty="0"/>
              <a:t>Climate Action Tracker</a:t>
            </a:r>
            <a:r>
              <a:rPr lang="en-GB" sz="1600" b="1" dirty="0"/>
              <a:t>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D4F7264-B3BD-476D-AC6C-AFEC9A7613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" t="13982" r="3124" b="26409"/>
          <a:stretch/>
        </p:blipFill>
        <p:spPr>
          <a:xfrm>
            <a:off x="7462877" y="715964"/>
            <a:ext cx="1201485" cy="540668"/>
          </a:xfrm>
          <a:prstGeom prst="rect">
            <a:avLst/>
          </a:prstGeom>
        </p:spPr>
      </p:pic>
      <p:pic>
        <p:nvPicPr>
          <p:cNvPr id="1026" name="Picture 2" descr="Bildergebnis fÃ¼r climat action tracker">
            <a:extLst>
              <a:ext uri="{FF2B5EF4-FFF2-40B4-BE49-F238E27FC236}">
                <a16:creationId xmlns:a16="http://schemas.microsoft.com/office/drawing/2014/main" id="{8B3B3022-03F5-4838-82B9-C6D30919EA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9"/>
          <a:stretch/>
        </p:blipFill>
        <p:spPr bwMode="auto">
          <a:xfrm>
            <a:off x="1815009" y="2053771"/>
            <a:ext cx="6849353" cy="437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33ACE02-F5FD-495E-B172-DFDF2B220CD7}"/>
              </a:ext>
            </a:extLst>
          </p:cNvPr>
          <p:cNvSpPr/>
          <p:nvPr/>
        </p:nvSpPr>
        <p:spPr>
          <a:xfrm>
            <a:off x="3593951" y="786243"/>
            <a:ext cx="37290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Science Based Targets (SBT)</a:t>
            </a: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C47AB35C-D6DB-4D86-9AA9-F8E68F4A88AE}"/>
              </a:ext>
            </a:extLst>
          </p:cNvPr>
          <p:cNvSpPr txBox="1">
            <a:spLocks/>
          </p:cNvSpPr>
          <p:nvPr/>
        </p:nvSpPr>
        <p:spPr>
          <a:xfrm rot="16200000">
            <a:off x="8110577" y="4806440"/>
            <a:ext cx="2906054" cy="25877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1588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lvl="0">
              <a:defRPr/>
            </a:pPr>
            <a:r>
              <a:rPr kumimoji="0" lang="de-DE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</a:rPr>
              <a:t>Source: Climate Action Tracker, 2017</a:t>
            </a:r>
            <a:endParaRPr kumimoji="0" lang="en-GB" sz="11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34600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933ACE02-F5FD-495E-B172-DFDF2B220CD7}"/>
              </a:ext>
            </a:extLst>
          </p:cNvPr>
          <p:cNvSpPr/>
          <p:nvPr/>
        </p:nvSpPr>
        <p:spPr>
          <a:xfrm>
            <a:off x="3593951" y="786243"/>
            <a:ext cx="5243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Sectoral decarbonization approach (SDA)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C19833FD-EEC8-4446-BD27-2FA61D91E212}"/>
              </a:ext>
            </a:extLst>
          </p:cNvPr>
          <p:cNvSpPr txBox="1">
            <a:spLocks/>
          </p:cNvSpPr>
          <p:nvPr/>
        </p:nvSpPr>
        <p:spPr>
          <a:xfrm>
            <a:off x="6968792" y="6231410"/>
            <a:ext cx="2906054" cy="2587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1588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lvl="0" algn="r">
              <a:defRPr/>
            </a:pPr>
            <a:r>
              <a:rPr kumimoji="0" lang="de-DE" sz="105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Source: </a:t>
            </a:r>
            <a:r>
              <a:rPr lang="de-DE" sz="1050" b="0" i="1" kern="0" dirty="0">
                <a:solidFill>
                  <a:schemeClr val="tx1"/>
                </a:solidFill>
                <a:latin typeface="+mn-lt"/>
              </a:rPr>
              <a:t>SBT, 2015</a:t>
            </a:r>
            <a:endParaRPr kumimoji="0" lang="en-GB" sz="10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4E84EA1-F46B-4BE6-BF9D-4ACC6AEA31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49" b="21363"/>
          <a:stretch/>
        </p:blipFill>
        <p:spPr>
          <a:xfrm>
            <a:off x="31154" y="2358900"/>
            <a:ext cx="7811774" cy="4001898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0494C4D2-9B0D-497A-82D9-17A0F31D84E0}"/>
              </a:ext>
            </a:extLst>
          </p:cNvPr>
          <p:cNvSpPr/>
          <p:nvPr/>
        </p:nvSpPr>
        <p:spPr>
          <a:xfrm>
            <a:off x="121870" y="1669422"/>
            <a:ext cx="7250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1800" dirty="0"/>
              <a:t>Sectoral breakdown of absolute CO2 emissions budget, 2011–50</a:t>
            </a:r>
            <a:endParaRPr lang="en-GB" sz="1800" dirty="0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79E4A64-5D22-418C-85B9-256901F3368C}"/>
              </a:ext>
            </a:extLst>
          </p:cNvPr>
          <p:cNvGrpSpPr/>
          <p:nvPr/>
        </p:nvGrpSpPr>
        <p:grpSpPr>
          <a:xfrm>
            <a:off x="8131587" y="2631069"/>
            <a:ext cx="1743259" cy="3328173"/>
            <a:chOff x="8138281" y="2780501"/>
            <a:chExt cx="1743259" cy="3328173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7EB4D6C9-CA28-4980-9B00-AABCCAC0E1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571" t="79287" r="23518" b="2171"/>
            <a:stretch/>
          </p:blipFill>
          <p:spPr>
            <a:xfrm>
              <a:off x="8161812" y="4382354"/>
              <a:ext cx="1171962" cy="824655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1A578D67-BEB3-4BB9-BEF8-9A65EF73A1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6649" t="79287" r="2235" b="1"/>
            <a:stretch/>
          </p:blipFill>
          <p:spPr>
            <a:xfrm>
              <a:off x="8145902" y="5187499"/>
              <a:ext cx="1308706" cy="921175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4E37D2C5-8B68-488F-BC7C-5194161F49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705" t="79287" r="63166" b="1948"/>
            <a:stretch/>
          </p:blipFill>
          <p:spPr>
            <a:xfrm>
              <a:off x="8138281" y="3570625"/>
              <a:ext cx="1743259" cy="834589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AA257D4B-33B4-4350-ACC0-6F9FCD63EF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6529" t="79287" r="42355" b="2289"/>
            <a:stretch/>
          </p:blipFill>
          <p:spPr>
            <a:xfrm>
              <a:off x="8183341" y="2780501"/>
              <a:ext cx="1308705" cy="8194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598709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933ACE02-F5FD-495E-B172-DFDF2B220CD7}"/>
              </a:ext>
            </a:extLst>
          </p:cNvPr>
          <p:cNvSpPr/>
          <p:nvPr/>
        </p:nvSpPr>
        <p:spPr>
          <a:xfrm>
            <a:off x="3593951" y="786243"/>
            <a:ext cx="5925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Emission breakdown according to types of use</a:t>
            </a: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C57BF6F-627C-4259-980A-AEE7A01E3C83}"/>
              </a:ext>
            </a:extLst>
          </p:cNvPr>
          <p:cNvSpPr/>
          <p:nvPr/>
        </p:nvSpPr>
        <p:spPr>
          <a:xfrm>
            <a:off x="121870" y="1669422"/>
            <a:ext cx="7109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GB" sz="1800" dirty="0"/>
              <a:t>Breakdown to different types of use: Cooperation with GRESB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C0BC115-2A4E-4B1A-BC09-720C2A82C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16" y="2122775"/>
            <a:ext cx="8532768" cy="3948982"/>
          </a:xfrm>
          <a:prstGeom prst="rect">
            <a:avLst/>
          </a:prstGeom>
        </p:spPr>
      </p:pic>
      <p:pic>
        <p:nvPicPr>
          <p:cNvPr id="15" name="Picture 10" descr="Bildergebnis fÃ¼r gresb">
            <a:extLst>
              <a:ext uri="{FF2B5EF4-FFF2-40B4-BE49-F238E27FC236}">
                <a16:creationId xmlns:a16="http://schemas.microsoft.com/office/drawing/2014/main" id="{F47B202B-251E-4453-874E-89C72E383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987" y="1854088"/>
            <a:ext cx="1468428" cy="87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7118ECC6-71BC-48AD-9DDB-6AC797749512}"/>
              </a:ext>
            </a:extLst>
          </p:cNvPr>
          <p:cNvSpPr txBox="1">
            <a:spLocks/>
          </p:cNvSpPr>
          <p:nvPr/>
        </p:nvSpPr>
        <p:spPr>
          <a:xfrm>
            <a:off x="6968792" y="6102022"/>
            <a:ext cx="2906054" cy="2587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1588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lvl="0" algn="r">
              <a:defRPr/>
            </a:pPr>
            <a:r>
              <a:rPr kumimoji="0" lang="de-DE" sz="105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Source: </a:t>
            </a:r>
            <a:r>
              <a:rPr lang="de-DE" sz="1050" b="0" i="1" kern="0" dirty="0">
                <a:solidFill>
                  <a:schemeClr val="tx1"/>
                </a:solidFill>
                <a:latin typeface="+mn-lt"/>
              </a:rPr>
              <a:t>GRESB</a:t>
            </a:r>
            <a:endParaRPr kumimoji="0" lang="en-GB" sz="10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448996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4E340C9-72A0-44E9-823A-3DE3DBA835E9}"/>
              </a:ext>
            </a:extLst>
          </p:cNvPr>
          <p:cNvGrpSpPr/>
          <p:nvPr/>
        </p:nvGrpSpPr>
        <p:grpSpPr>
          <a:xfrm>
            <a:off x="416442" y="1883496"/>
            <a:ext cx="9652327" cy="4186226"/>
            <a:chOff x="734635" y="2018704"/>
            <a:chExt cx="9590462" cy="4186226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57A456D5-A6BB-482A-AD91-5685E48DD77E}"/>
                </a:ext>
              </a:extLst>
            </p:cNvPr>
            <p:cNvSpPr txBox="1"/>
            <p:nvPr/>
          </p:nvSpPr>
          <p:spPr>
            <a:xfrm>
              <a:off x="734635" y="2018704"/>
              <a:ext cx="23374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/>
                <a:t>Emission </a:t>
              </a:r>
              <a:r>
                <a:rPr lang="de-DE" sz="1400" b="1" dirty="0" err="1"/>
                <a:t>intensity</a:t>
              </a:r>
              <a:r>
                <a:rPr lang="de-DE" sz="1400" b="1" dirty="0"/>
                <a:t> </a:t>
              </a:r>
            </a:p>
            <a:p>
              <a:r>
                <a:rPr lang="de-DE" sz="1400" b="1" dirty="0"/>
                <a:t>[kgCO</a:t>
              </a:r>
              <a:r>
                <a:rPr lang="de-DE" sz="1400" b="1" baseline="-25000" dirty="0"/>
                <a:t>2e </a:t>
              </a:r>
              <a:r>
                <a:rPr lang="de-DE" sz="1400" b="1" dirty="0"/>
                <a:t>/m²a]</a:t>
              </a:r>
              <a:endParaRPr lang="de-DE" sz="1100" dirty="0"/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FAEB55DA-2C11-4A98-AC7B-EE06B0BC096C}"/>
                </a:ext>
              </a:extLst>
            </p:cNvPr>
            <p:cNvSpPr txBox="1"/>
            <p:nvPr/>
          </p:nvSpPr>
          <p:spPr>
            <a:xfrm>
              <a:off x="8279611" y="5897153"/>
              <a:ext cx="7961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/>
                <a:t>Year</a:t>
              </a:r>
              <a:endParaRPr lang="de-DE" sz="1100" dirty="0"/>
            </a:p>
          </p:txBody>
        </p:sp>
        <p:cxnSp>
          <p:nvCxnSpPr>
            <p:cNvPr id="7" name="Gerade Verbindung mit Pfeil 6">
              <a:extLst>
                <a:ext uri="{FF2B5EF4-FFF2-40B4-BE49-F238E27FC236}">
                  <a16:creationId xmlns:a16="http://schemas.microsoft.com/office/drawing/2014/main" id="{BB2D33DD-BDB8-42D2-A025-D30D32C798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9723" y="5859310"/>
              <a:ext cx="6231029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8B964931-EF3E-42E1-AF6F-574BB32E56C5}"/>
                </a:ext>
              </a:extLst>
            </p:cNvPr>
            <p:cNvSpPr txBox="1"/>
            <p:nvPr/>
          </p:nvSpPr>
          <p:spPr>
            <a:xfrm>
              <a:off x="7440869" y="5909960"/>
              <a:ext cx="438038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1100" b="1" dirty="0"/>
                <a:t>2050</a:t>
              </a:r>
              <a:endParaRPr lang="de-DE" sz="500" dirty="0"/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70189903-CAF1-4568-956C-2253FD7B219A}"/>
                </a:ext>
              </a:extLst>
            </p:cNvPr>
            <p:cNvSpPr txBox="1"/>
            <p:nvPr/>
          </p:nvSpPr>
          <p:spPr>
            <a:xfrm>
              <a:off x="1541729" y="3623874"/>
              <a:ext cx="6256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/>
                <a:t>Asset</a:t>
              </a:r>
              <a:endParaRPr lang="de-DE" sz="1050" dirty="0"/>
            </a:p>
          </p:txBody>
        </p:sp>
        <p:cxnSp>
          <p:nvCxnSpPr>
            <p:cNvPr id="10" name="Gerade Verbindung mit Pfeil 9">
              <a:extLst>
                <a:ext uri="{FF2B5EF4-FFF2-40B4-BE49-F238E27FC236}">
                  <a16:creationId xmlns:a16="http://schemas.microsoft.com/office/drawing/2014/main" id="{9D4EC9BD-22F8-4990-BA1F-2A103DD68B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9723" y="2534401"/>
              <a:ext cx="0" cy="332490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7BFB815D-C22E-4E33-8151-C26881D0E8D6}"/>
                </a:ext>
              </a:extLst>
            </p:cNvPr>
            <p:cNvCxnSpPr>
              <a:cxnSpLocks/>
            </p:cNvCxnSpPr>
            <p:nvPr/>
          </p:nvCxnSpPr>
          <p:spPr>
            <a:xfrm>
              <a:off x="4214812" y="3762375"/>
              <a:ext cx="3452813" cy="0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FCCC25F3-AD81-4A4C-B3B1-5F2AB742E80D}"/>
                </a:ext>
              </a:extLst>
            </p:cNvPr>
            <p:cNvSpPr txBox="1"/>
            <p:nvPr/>
          </p:nvSpPr>
          <p:spPr>
            <a:xfrm>
              <a:off x="7639050" y="3601868"/>
              <a:ext cx="17716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/>
                <a:t>Constant </a:t>
              </a:r>
              <a:r>
                <a:rPr lang="de-DE" sz="1200" b="1" dirty="0" err="1"/>
                <a:t>Emissions</a:t>
              </a:r>
              <a:endParaRPr lang="de-DE" sz="1050" dirty="0"/>
            </a:p>
          </p:txBody>
        </p:sp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6C41B336-EF44-4C44-8DFF-BED12C385B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9723" y="3500570"/>
              <a:ext cx="5397901" cy="261807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>
              <a:extLst>
                <a:ext uri="{FF2B5EF4-FFF2-40B4-BE49-F238E27FC236}">
                  <a16:creationId xmlns:a16="http://schemas.microsoft.com/office/drawing/2014/main" id="{CF22F01C-A663-44CE-9963-833C2D3007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9722" y="3380798"/>
              <a:ext cx="5397902" cy="370293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7FAAB7EE-9E92-4FF8-A22D-BBF1D32784AB}"/>
                </a:ext>
              </a:extLst>
            </p:cNvPr>
            <p:cNvSpPr txBox="1"/>
            <p:nvPr/>
          </p:nvSpPr>
          <p:spPr>
            <a:xfrm>
              <a:off x="7600950" y="3160831"/>
              <a:ext cx="27241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err="1"/>
                <a:t>Effect</a:t>
              </a:r>
              <a:r>
                <a:rPr lang="de-DE" b="1" dirty="0"/>
                <a:t> </a:t>
              </a:r>
              <a:r>
                <a:rPr lang="de-DE" b="1" dirty="0" err="1"/>
                <a:t>of</a:t>
              </a:r>
              <a:r>
                <a:rPr lang="de-DE" b="1" dirty="0"/>
                <a:t> </a:t>
              </a:r>
              <a:r>
                <a:rPr lang="de-DE" b="1" dirty="0" err="1"/>
                <a:t>climate</a:t>
              </a:r>
              <a:r>
                <a:rPr lang="de-DE" b="1" dirty="0"/>
                <a:t> </a:t>
              </a:r>
              <a:r>
                <a:rPr lang="de-DE" b="1" dirty="0" err="1"/>
                <a:t>change</a:t>
              </a:r>
              <a:r>
                <a:rPr lang="de-DE" b="1" dirty="0"/>
                <a:t> (HDD/CDD!)</a:t>
              </a:r>
              <a:endParaRPr lang="de-DE" sz="1050" dirty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7BAE6A69-F0AA-4E69-BCA9-C9A3D865CACA}"/>
                </a:ext>
              </a:extLst>
            </p:cNvPr>
            <p:cNvSpPr/>
            <p:nvPr/>
          </p:nvSpPr>
          <p:spPr>
            <a:xfrm>
              <a:off x="2276475" y="3028651"/>
              <a:ext cx="5381625" cy="2392166"/>
            </a:xfrm>
            <a:custGeom>
              <a:avLst/>
              <a:gdLst>
                <a:gd name="connsiteX0" fmla="*/ 0 w 5381625"/>
                <a:gd name="connsiteY0" fmla="*/ 86024 h 2392166"/>
                <a:gd name="connsiteX1" fmla="*/ 466725 w 5381625"/>
                <a:gd name="connsiteY1" fmla="*/ 19349 h 2392166"/>
                <a:gd name="connsiteX2" fmla="*/ 1485900 w 5381625"/>
                <a:gd name="connsiteY2" fmla="*/ 390824 h 2392166"/>
                <a:gd name="connsiteX3" fmla="*/ 2152650 w 5381625"/>
                <a:gd name="connsiteY3" fmla="*/ 924224 h 2392166"/>
                <a:gd name="connsiteX4" fmla="*/ 2895600 w 5381625"/>
                <a:gd name="connsiteY4" fmla="*/ 1667174 h 2392166"/>
                <a:gd name="connsiteX5" fmla="*/ 3638550 w 5381625"/>
                <a:gd name="connsiteY5" fmla="*/ 2133899 h 2392166"/>
                <a:gd name="connsiteX6" fmla="*/ 4810125 w 5381625"/>
                <a:gd name="connsiteY6" fmla="*/ 2352974 h 2392166"/>
                <a:gd name="connsiteX7" fmla="*/ 5381625 w 5381625"/>
                <a:gd name="connsiteY7" fmla="*/ 2391074 h 2392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1625" h="2392166">
                  <a:moveTo>
                    <a:pt x="0" y="86024"/>
                  </a:moveTo>
                  <a:cubicBezTo>
                    <a:pt x="109537" y="27286"/>
                    <a:pt x="219075" y="-31451"/>
                    <a:pt x="466725" y="19349"/>
                  </a:cubicBezTo>
                  <a:cubicBezTo>
                    <a:pt x="714375" y="70149"/>
                    <a:pt x="1204913" y="240012"/>
                    <a:pt x="1485900" y="390824"/>
                  </a:cubicBezTo>
                  <a:cubicBezTo>
                    <a:pt x="1766887" y="541636"/>
                    <a:pt x="1917700" y="711499"/>
                    <a:pt x="2152650" y="924224"/>
                  </a:cubicBezTo>
                  <a:cubicBezTo>
                    <a:pt x="2387600" y="1136949"/>
                    <a:pt x="2647950" y="1465562"/>
                    <a:pt x="2895600" y="1667174"/>
                  </a:cubicBezTo>
                  <a:cubicBezTo>
                    <a:pt x="3143250" y="1868787"/>
                    <a:pt x="3319463" y="2019599"/>
                    <a:pt x="3638550" y="2133899"/>
                  </a:cubicBezTo>
                  <a:cubicBezTo>
                    <a:pt x="3957637" y="2248199"/>
                    <a:pt x="4519613" y="2310112"/>
                    <a:pt x="4810125" y="2352974"/>
                  </a:cubicBezTo>
                  <a:cubicBezTo>
                    <a:pt x="5100637" y="2395836"/>
                    <a:pt x="5241131" y="2393455"/>
                    <a:pt x="5381625" y="2391074"/>
                  </a:cubicBezTo>
                </a:path>
              </a:pathLst>
            </a:cu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43EE7EE5-E183-4CBB-8FDE-4EE80E3F492C}"/>
                </a:ext>
              </a:extLst>
            </p:cNvPr>
            <p:cNvSpPr txBox="1"/>
            <p:nvPr/>
          </p:nvSpPr>
          <p:spPr>
            <a:xfrm>
              <a:off x="7667624" y="5267434"/>
              <a:ext cx="22907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err="1"/>
                <a:t>Sector</a:t>
              </a:r>
              <a:r>
                <a:rPr lang="de-DE" sz="1200" b="1" dirty="0"/>
                <a:t> </a:t>
              </a:r>
              <a:r>
                <a:rPr lang="de-DE" sz="1200" b="1" dirty="0" err="1"/>
                <a:t>decarbonisation</a:t>
              </a:r>
              <a:endParaRPr lang="de-DE" sz="1050" dirty="0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4B2FD534-33BC-4413-A13B-1864EE295F98}"/>
                </a:ext>
              </a:extLst>
            </p:cNvPr>
            <p:cNvSpPr/>
            <p:nvPr/>
          </p:nvSpPr>
          <p:spPr>
            <a:xfrm>
              <a:off x="4029075" y="3576637"/>
              <a:ext cx="371475" cy="37147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9" name="Gerade Verbindung mit Pfeil 18">
              <a:extLst>
                <a:ext uri="{FF2B5EF4-FFF2-40B4-BE49-F238E27FC236}">
                  <a16:creationId xmlns:a16="http://schemas.microsoft.com/office/drawing/2014/main" id="{DE41F310-13D7-4AE7-9E37-1C8428333496}"/>
                </a:ext>
              </a:extLst>
            </p:cNvPr>
            <p:cNvCxnSpPr>
              <a:cxnSpLocks/>
              <a:stCxn id="18" idx="0"/>
            </p:cNvCxnSpPr>
            <p:nvPr/>
          </p:nvCxnSpPr>
          <p:spPr>
            <a:xfrm flipV="1">
              <a:off x="4214813" y="2855142"/>
              <a:ext cx="355801" cy="72149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55BFC8E1-52DF-4213-BE22-A8D61ABE446C}"/>
                </a:ext>
              </a:extLst>
            </p:cNvPr>
            <p:cNvSpPr txBox="1"/>
            <p:nvPr/>
          </p:nvSpPr>
          <p:spPr>
            <a:xfrm>
              <a:off x="4499413" y="2607491"/>
              <a:ext cx="17716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err="1"/>
                <a:t>Stranding</a:t>
              </a:r>
              <a:r>
                <a:rPr lang="de-DE" sz="1200" b="1" dirty="0"/>
                <a:t> 1</a:t>
              </a:r>
              <a:endParaRPr lang="de-DE" sz="1050" dirty="0"/>
            </a:p>
          </p:txBody>
        </p:sp>
        <p:cxnSp>
          <p:nvCxnSpPr>
            <p:cNvPr id="21" name="Gerade Verbindung mit Pfeil 20">
              <a:extLst>
                <a:ext uri="{FF2B5EF4-FFF2-40B4-BE49-F238E27FC236}">
                  <a16:creationId xmlns:a16="http://schemas.microsoft.com/office/drawing/2014/main" id="{1DF73590-C0CB-4FC5-91BD-F9CC59E96859}"/>
                </a:ext>
              </a:extLst>
            </p:cNvPr>
            <p:cNvCxnSpPr/>
            <p:nvPr/>
          </p:nvCxnSpPr>
          <p:spPr>
            <a:xfrm>
              <a:off x="4214812" y="3762374"/>
              <a:ext cx="0" cy="981076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3413EC64-2241-49A7-B544-B787D9BC57D9}"/>
                </a:ext>
              </a:extLst>
            </p:cNvPr>
            <p:cNvSpPr txBox="1"/>
            <p:nvPr/>
          </p:nvSpPr>
          <p:spPr>
            <a:xfrm>
              <a:off x="3284475" y="4368128"/>
              <a:ext cx="9303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err="1"/>
                <a:t>Retrofit</a:t>
              </a:r>
              <a:r>
                <a:rPr lang="de-DE" sz="1200" b="1" dirty="0"/>
                <a:t> 1</a:t>
              </a:r>
              <a:endParaRPr lang="de-DE" sz="1050" dirty="0"/>
            </a:p>
          </p:txBody>
        </p: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8D9D6D5E-B75A-4A1A-BF2B-B34949B57572}"/>
                </a:ext>
              </a:extLst>
            </p:cNvPr>
            <p:cNvCxnSpPr>
              <a:cxnSpLocks/>
            </p:cNvCxnSpPr>
            <p:nvPr/>
          </p:nvCxnSpPr>
          <p:spPr>
            <a:xfrm>
              <a:off x="4214812" y="4743450"/>
              <a:ext cx="100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EE0C13C0-09ED-40DA-ACE6-BFEC41C1C08F}"/>
                </a:ext>
              </a:extLst>
            </p:cNvPr>
            <p:cNvCxnSpPr>
              <a:cxnSpLocks/>
            </p:cNvCxnSpPr>
            <p:nvPr/>
          </p:nvCxnSpPr>
          <p:spPr>
            <a:xfrm>
              <a:off x="5229224" y="4743450"/>
              <a:ext cx="2448000" cy="0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B9C80122-82FC-40B6-95CA-4F31562FA1BB}"/>
                </a:ext>
              </a:extLst>
            </p:cNvPr>
            <p:cNvCxnSpPr>
              <a:cxnSpLocks/>
            </p:cNvCxnSpPr>
            <p:nvPr/>
          </p:nvCxnSpPr>
          <p:spPr>
            <a:xfrm>
              <a:off x="2260198" y="3762374"/>
              <a:ext cx="195461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96AF4D49-8F2E-458E-BE09-B91FE163FAA0}"/>
                </a:ext>
              </a:extLst>
            </p:cNvPr>
            <p:cNvSpPr/>
            <p:nvPr/>
          </p:nvSpPr>
          <p:spPr>
            <a:xfrm>
              <a:off x="5037074" y="4539360"/>
              <a:ext cx="371475" cy="37147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7" name="Gerade Verbindung mit Pfeil 26">
              <a:extLst>
                <a:ext uri="{FF2B5EF4-FFF2-40B4-BE49-F238E27FC236}">
                  <a16:creationId xmlns:a16="http://schemas.microsoft.com/office/drawing/2014/main" id="{981A4D45-1749-482F-8C8F-39B515838E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32474" y="4322232"/>
              <a:ext cx="362552" cy="27705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D4FBD806-ABAC-42BD-BC2B-F8577373FDB0}"/>
                </a:ext>
              </a:extLst>
            </p:cNvPr>
            <p:cNvSpPr txBox="1"/>
            <p:nvPr/>
          </p:nvSpPr>
          <p:spPr>
            <a:xfrm>
              <a:off x="5673156" y="4145260"/>
              <a:ext cx="17716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err="1"/>
                <a:t>Stranding</a:t>
              </a:r>
              <a:r>
                <a:rPr lang="de-DE" sz="1200" b="1" dirty="0"/>
                <a:t> 2</a:t>
              </a:r>
              <a:endParaRPr lang="de-DE" sz="1050" dirty="0"/>
            </a:p>
          </p:txBody>
        </p:sp>
        <p:cxnSp>
          <p:nvCxnSpPr>
            <p:cNvPr id="29" name="Gerade Verbindung mit Pfeil 28">
              <a:extLst>
                <a:ext uri="{FF2B5EF4-FFF2-40B4-BE49-F238E27FC236}">
                  <a16:creationId xmlns:a16="http://schemas.microsoft.com/office/drawing/2014/main" id="{7D00FB83-44AF-4739-B450-1C2FEDBF010C}"/>
                </a:ext>
              </a:extLst>
            </p:cNvPr>
            <p:cNvCxnSpPr>
              <a:cxnSpLocks/>
            </p:cNvCxnSpPr>
            <p:nvPr/>
          </p:nvCxnSpPr>
          <p:spPr>
            <a:xfrm>
              <a:off x="5243511" y="4725097"/>
              <a:ext cx="0" cy="694628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EDA1EDBC-639A-48D8-A792-491FD9BEAD65}"/>
                </a:ext>
              </a:extLst>
            </p:cNvPr>
            <p:cNvCxnSpPr>
              <a:cxnSpLocks/>
              <a:endCxn id="16" idx="7"/>
            </p:cNvCxnSpPr>
            <p:nvPr/>
          </p:nvCxnSpPr>
          <p:spPr>
            <a:xfrm>
              <a:off x="5243511" y="5419725"/>
              <a:ext cx="241458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BE5AEF90-E6FB-4B63-80CD-6F20D26E3409}"/>
                </a:ext>
              </a:extLst>
            </p:cNvPr>
            <p:cNvSpPr txBox="1"/>
            <p:nvPr/>
          </p:nvSpPr>
          <p:spPr>
            <a:xfrm>
              <a:off x="4214813" y="5105988"/>
              <a:ext cx="983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err="1"/>
                <a:t>Retrofit</a:t>
              </a:r>
              <a:r>
                <a:rPr lang="de-DE" sz="1200" b="1" dirty="0"/>
                <a:t> 2</a:t>
              </a:r>
              <a:endParaRPr lang="de-DE" sz="1050" dirty="0"/>
            </a:p>
          </p:txBody>
        </p:sp>
      </p:grpSp>
      <p:sp>
        <p:nvSpPr>
          <p:cNvPr id="32" name="Rechteck 31">
            <a:extLst>
              <a:ext uri="{FF2B5EF4-FFF2-40B4-BE49-F238E27FC236}">
                <a16:creationId xmlns:a16="http://schemas.microsoft.com/office/drawing/2014/main" id="{34A6655C-F53E-4D34-9B87-2001CBA0ECDF}"/>
              </a:ext>
            </a:extLst>
          </p:cNvPr>
          <p:cNvSpPr/>
          <p:nvPr/>
        </p:nvSpPr>
        <p:spPr>
          <a:xfrm>
            <a:off x="3593951" y="786243"/>
            <a:ext cx="19944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Stranding Risk</a:t>
            </a: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D7DCD0CC-C1EA-47C6-9A26-BCD12FEA0F16}"/>
              </a:ext>
            </a:extLst>
          </p:cNvPr>
          <p:cNvSpPr txBox="1">
            <a:spLocks/>
          </p:cNvSpPr>
          <p:nvPr/>
        </p:nvSpPr>
        <p:spPr>
          <a:xfrm>
            <a:off x="-1047675" y="6156012"/>
            <a:ext cx="2906054" cy="2587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1588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lvl="0" algn="r">
              <a:defRPr/>
            </a:pPr>
            <a:r>
              <a:rPr kumimoji="0" lang="de-DE" sz="105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Source: </a:t>
            </a:r>
            <a:r>
              <a:rPr lang="de-DE" sz="1050" b="0" i="1" kern="0" dirty="0">
                <a:solidFill>
                  <a:schemeClr val="tx1"/>
                </a:solidFill>
                <a:latin typeface="+mn-lt"/>
              </a:rPr>
              <a:t>Own </a:t>
            </a:r>
            <a:r>
              <a:rPr lang="de-DE" sz="1050" b="0" i="1" kern="0" dirty="0" err="1">
                <a:solidFill>
                  <a:schemeClr val="tx1"/>
                </a:solidFill>
                <a:latin typeface="+mn-lt"/>
              </a:rPr>
              <a:t>presentation</a:t>
            </a:r>
            <a:endParaRPr kumimoji="0" lang="en-GB" sz="10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54531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C33437-4E8F-4F18-83AF-1CDC9EF40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2" y="1290747"/>
            <a:ext cx="9082088" cy="5021159"/>
          </a:xfrm>
        </p:spPr>
        <p:txBody>
          <a:bodyPr>
            <a:noAutofit/>
          </a:bodyPr>
          <a:lstStyle/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Main objective: Development of the </a:t>
            </a:r>
            <a:r>
              <a:rPr lang="en-US" sz="2000" b="1" i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CRREM-Tool</a:t>
            </a:r>
          </a:p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endParaRPr lang="de-AT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A3FE8800-F399-4C1D-9917-1D67EF580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139897"/>
              </p:ext>
            </p:extLst>
          </p:nvPr>
        </p:nvGraphicFramePr>
        <p:xfrm>
          <a:off x="758372" y="2220308"/>
          <a:ext cx="8128000" cy="3383199"/>
        </p:xfrm>
        <a:graphic>
          <a:graphicData uri="http://schemas.openxmlformats.org/drawingml/2006/table">
            <a:tbl>
              <a:tblPr firstRow="1" bandRow="1"/>
              <a:tblGrid>
                <a:gridCol w="4064000">
                  <a:extLst>
                    <a:ext uri="{9D8B030D-6E8A-4147-A177-3AD203B41FA5}">
                      <a16:colId xmlns:a16="http://schemas.microsoft.com/office/drawing/2014/main" val="321824032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775884442"/>
                    </a:ext>
                  </a:extLst>
                </a:gridCol>
              </a:tblGrid>
              <a:tr h="27164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e-DE" sz="1800" dirty="0" err="1">
                          <a:solidFill>
                            <a:sysClr val="windowText" lastClr="000000"/>
                          </a:solidFill>
                        </a:rPr>
                        <a:t>Aggregated</a:t>
                      </a:r>
                      <a:r>
                        <a:rPr lang="de-DE" sz="18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sz="1800" dirty="0" err="1">
                          <a:solidFill>
                            <a:sysClr val="windowText" lastClr="000000"/>
                          </a:solidFill>
                        </a:rPr>
                        <a:t>level</a:t>
                      </a:r>
                      <a:endParaRPr lang="de-DE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e-DE" sz="1800" dirty="0">
                          <a:solidFill>
                            <a:sysClr val="windowText" lastClr="000000"/>
                          </a:solidFill>
                        </a:rPr>
                        <a:t>Industry (Commercial </a:t>
                      </a:r>
                      <a:r>
                        <a:rPr lang="de-DE" sz="1800" b="1" dirty="0">
                          <a:solidFill>
                            <a:sysClr val="windowText" lastClr="000000"/>
                          </a:solidFill>
                        </a:rPr>
                        <a:t>Real Estate)</a:t>
                      </a:r>
                      <a:endParaRPr lang="de-DE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440881"/>
                  </a:ext>
                </a:extLst>
              </a:tr>
              <a:tr h="100581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e-DE" sz="1600" b="1" dirty="0">
                          <a:solidFill>
                            <a:sysClr val="windowText" lastClr="000000"/>
                          </a:solidFill>
                        </a:rPr>
                        <a:t>World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ysClr val="windowText" lastClr="000000"/>
                          </a:solidFill>
                        </a:rPr>
                        <a:t>2°C </a:t>
                      </a:r>
                      <a:r>
                        <a:rPr lang="de-DE" sz="1600" dirty="0" err="1">
                          <a:solidFill>
                            <a:sysClr val="windowText" lastClr="000000"/>
                          </a:solidFill>
                        </a:rPr>
                        <a:t>target</a:t>
                      </a:r>
                      <a:r>
                        <a:rPr lang="de-DE" sz="16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sz="1600" dirty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 IPCC, RCP 2.6</a:t>
                      </a:r>
                      <a:endParaRPr lang="de-DE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e-DE" sz="1600" b="1" dirty="0">
                          <a:solidFill>
                            <a:sysClr val="windowText" lastClr="000000"/>
                          </a:solidFill>
                        </a:rPr>
                        <a:t>Company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5547345"/>
                  </a:ext>
                </a:extLst>
              </a:tr>
              <a:tr h="100581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e-DE" sz="1600" b="1" dirty="0">
                          <a:solidFill>
                            <a:sysClr val="windowText" lastClr="000000"/>
                          </a:solidFill>
                        </a:rPr>
                        <a:t>Countries / EU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de-DE" sz="1600" b="0" dirty="0" err="1">
                          <a:solidFill>
                            <a:sysClr val="windowText" lastClr="000000"/>
                          </a:solidFill>
                        </a:rPr>
                        <a:t>INDC‘s</a:t>
                      </a:r>
                      <a:r>
                        <a:rPr lang="de-DE" sz="1600" b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sz="1600" b="0" dirty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 3,2°C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de-DE" sz="1600" b="0" dirty="0">
                          <a:solidFill>
                            <a:sysClr val="windowText" lastClr="000000"/>
                          </a:solidFill>
                        </a:rPr>
                        <a:t>Country breakdown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e-DE" sz="1600" b="1" dirty="0">
                          <a:solidFill>
                            <a:sysClr val="windowText" lastClr="000000"/>
                          </a:solidFill>
                        </a:rPr>
                        <a:t>Portfolio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7055494"/>
                  </a:ext>
                </a:extLst>
              </a:tr>
              <a:tr h="100581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e-DE" sz="1600" b="1" dirty="0" err="1">
                          <a:solidFill>
                            <a:sysClr val="windowText" lastClr="000000"/>
                          </a:solidFill>
                        </a:rPr>
                        <a:t>Sector</a:t>
                      </a:r>
                      <a:endParaRPr lang="de-DE" sz="1600" b="1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de-DE" sz="1600" b="0" dirty="0">
                          <a:solidFill>
                            <a:sysClr val="windowText" lastClr="000000"/>
                          </a:solidFill>
                        </a:rPr>
                        <a:t>SDA, GRESB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e-DE" sz="1600" b="1" dirty="0">
                          <a:solidFill>
                            <a:sysClr val="windowText" lastClr="000000"/>
                          </a:solidFill>
                        </a:rPr>
                        <a:t>Asset</a:t>
                      </a:r>
                    </a:p>
                    <a:p>
                      <a:pPr marL="182563" indent="-182563" algn="r">
                        <a:buFont typeface="Arial" panose="020B0604020202020204" pitchFamily="34" charset="0"/>
                        <a:buChar char="•"/>
                      </a:pPr>
                      <a:r>
                        <a:rPr lang="de-DE" sz="1600" b="0" dirty="0" err="1">
                          <a:solidFill>
                            <a:sysClr val="windowText" lastClr="000000"/>
                          </a:solidFill>
                        </a:rPr>
                        <a:t>Scope</a:t>
                      </a:r>
                      <a:r>
                        <a:rPr lang="de-DE" sz="1600" b="0" dirty="0">
                          <a:solidFill>
                            <a:sysClr val="windowText" lastClr="000000"/>
                          </a:solidFill>
                        </a:rPr>
                        <a:t> 1, 2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0182558"/>
                  </a:ext>
                </a:extLst>
              </a:tr>
            </a:tbl>
          </a:graphicData>
        </a:graphic>
      </p:graphicFrame>
      <p:sp>
        <p:nvSpPr>
          <p:cNvPr id="6" name="Pfeil: nach unten 5">
            <a:extLst>
              <a:ext uri="{FF2B5EF4-FFF2-40B4-BE49-F238E27FC236}">
                <a16:creationId xmlns:a16="http://schemas.microsoft.com/office/drawing/2014/main" id="{322313C8-1AB1-4D2A-9573-E0AFFECC069F}"/>
              </a:ext>
            </a:extLst>
          </p:cNvPr>
          <p:cNvSpPr/>
          <p:nvPr/>
        </p:nvSpPr>
        <p:spPr>
          <a:xfrm>
            <a:off x="3939307" y="2672767"/>
            <a:ext cx="468000" cy="2478280"/>
          </a:xfrm>
          <a:prstGeom prst="downArrow">
            <a:avLst/>
          </a:prstGeom>
          <a:solidFill>
            <a:srgbClr val="70AD47">
              <a:lumMod val="40000"/>
              <a:lumOff val="6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SDA / SBT*</a:t>
            </a:r>
          </a:p>
        </p:txBody>
      </p:sp>
      <p:sp>
        <p:nvSpPr>
          <p:cNvPr id="7" name="Pfeil: nach unten 6">
            <a:extLst>
              <a:ext uri="{FF2B5EF4-FFF2-40B4-BE49-F238E27FC236}">
                <a16:creationId xmlns:a16="http://schemas.microsoft.com/office/drawing/2014/main" id="{9CCD5756-46D6-4F09-92DC-B9225EDD01D8}"/>
              </a:ext>
            </a:extLst>
          </p:cNvPr>
          <p:cNvSpPr/>
          <p:nvPr/>
        </p:nvSpPr>
        <p:spPr>
          <a:xfrm rot="10800000">
            <a:off x="5233833" y="2672767"/>
            <a:ext cx="468000" cy="2478280"/>
          </a:xfrm>
          <a:prstGeom prst="downArrow">
            <a:avLst/>
          </a:prstGeom>
          <a:solidFill>
            <a:srgbClr val="70AD47">
              <a:lumMod val="40000"/>
              <a:lumOff val="6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feil: nach unten 9">
            <a:extLst>
              <a:ext uri="{FF2B5EF4-FFF2-40B4-BE49-F238E27FC236}">
                <a16:creationId xmlns:a16="http://schemas.microsoft.com/office/drawing/2014/main" id="{339B4216-761E-4767-ABB8-4326BF950E70}"/>
              </a:ext>
            </a:extLst>
          </p:cNvPr>
          <p:cNvSpPr/>
          <p:nvPr/>
        </p:nvSpPr>
        <p:spPr>
          <a:xfrm rot="4890634">
            <a:off x="4817594" y="3954618"/>
            <a:ext cx="148420" cy="2319383"/>
          </a:xfrm>
          <a:prstGeom prst="downArrow">
            <a:avLst/>
          </a:prstGeom>
          <a:solidFill>
            <a:srgbClr val="FFC00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feil: nach unten 10">
            <a:extLst>
              <a:ext uri="{FF2B5EF4-FFF2-40B4-BE49-F238E27FC236}">
                <a16:creationId xmlns:a16="http://schemas.microsoft.com/office/drawing/2014/main" id="{56EA31BA-0017-4C09-BA4B-7F3B339CE678}"/>
              </a:ext>
            </a:extLst>
          </p:cNvPr>
          <p:cNvSpPr/>
          <p:nvPr/>
        </p:nvSpPr>
        <p:spPr>
          <a:xfrm rot="3621641">
            <a:off x="4735848" y="2649393"/>
            <a:ext cx="144000" cy="2952000"/>
          </a:xfrm>
          <a:prstGeom prst="downArrow">
            <a:avLst/>
          </a:prstGeom>
          <a:solidFill>
            <a:srgbClr val="FFC00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feil: nach unten 11">
            <a:extLst>
              <a:ext uri="{FF2B5EF4-FFF2-40B4-BE49-F238E27FC236}">
                <a16:creationId xmlns:a16="http://schemas.microsoft.com/office/drawing/2014/main" id="{85DA770A-374B-4EEE-8847-05E407417D53}"/>
              </a:ext>
            </a:extLst>
          </p:cNvPr>
          <p:cNvSpPr/>
          <p:nvPr/>
        </p:nvSpPr>
        <p:spPr>
          <a:xfrm rot="4129681">
            <a:off x="4819805" y="3319834"/>
            <a:ext cx="144000" cy="2592000"/>
          </a:xfrm>
          <a:prstGeom prst="downArrow">
            <a:avLst/>
          </a:prstGeom>
          <a:solidFill>
            <a:srgbClr val="FFC00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51B6E6D-EB2D-40BD-ABA4-05B39724644F}"/>
              </a:ext>
            </a:extLst>
          </p:cNvPr>
          <p:cNvSpPr txBox="1"/>
          <p:nvPr/>
        </p:nvSpPr>
        <p:spPr>
          <a:xfrm>
            <a:off x="6799937" y="2718823"/>
            <a:ext cx="805217" cy="430887"/>
          </a:xfrm>
          <a:prstGeom prst="rect">
            <a:avLst/>
          </a:prstGeom>
          <a:noFill/>
          <a:ln w="31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Company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pilot</a:t>
            </a: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24054DF-E3E9-418F-8D2E-F31B3C9FF27B}"/>
              </a:ext>
            </a:extLst>
          </p:cNvPr>
          <p:cNvSpPr txBox="1"/>
          <p:nvPr/>
        </p:nvSpPr>
        <p:spPr>
          <a:xfrm>
            <a:off x="6783025" y="3726957"/>
            <a:ext cx="805217" cy="430887"/>
          </a:xfrm>
          <a:prstGeom prst="rect">
            <a:avLst/>
          </a:prstGeom>
          <a:noFill/>
          <a:ln w="31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Portfolio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pilot</a:t>
            </a: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087500D-ABC7-4397-902F-41A125B0B0A6}"/>
              </a:ext>
            </a:extLst>
          </p:cNvPr>
          <p:cNvSpPr txBox="1"/>
          <p:nvPr/>
        </p:nvSpPr>
        <p:spPr>
          <a:xfrm>
            <a:off x="6799936" y="4656359"/>
            <a:ext cx="805217" cy="430887"/>
          </a:xfrm>
          <a:prstGeom prst="rect">
            <a:avLst/>
          </a:prstGeom>
          <a:noFill/>
          <a:ln w="31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Asset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pilot</a:t>
            </a: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A8E963E-172D-40A6-8EB3-D68C4C93B631}"/>
              </a:ext>
            </a:extLst>
          </p:cNvPr>
          <p:cNvSpPr/>
          <p:nvPr/>
        </p:nvSpPr>
        <p:spPr>
          <a:xfrm>
            <a:off x="3593951" y="786243"/>
            <a:ext cx="2364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General approach</a:t>
            </a: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6BF02147-BBC9-44E4-8264-802AF249733E}"/>
              </a:ext>
            </a:extLst>
          </p:cNvPr>
          <p:cNvGrpSpPr/>
          <p:nvPr/>
        </p:nvGrpSpPr>
        <p:grpSpPr>
          <a:xfrm>
            <a:off x="969728" y="5680341"/>
            <a:ext cx="2173574" cy="456260"/>
            <a:chOff x="989351" y="5885537"/>
            <a:chExt cx="2173574" cy="456260"/>
          </a:xfrm>
        </p:grpSpPr>
        <p:sp>
          <p:nvSpPr>
            <p:cNvPr id="8" name="Pfeil: nach unten 7">
              <a:extLst>
                <a:ext uri="{FF2B5EF4-FFF2-40B4-BE49-F238E27FC236}">
                  <a16:creationId xmlns:a16="http://schemas.microsoft.com/office/drawing/2014/main" id="{C547CB97-200A-424E-9716-8A17BB8954B5}"/>
                </a:ext>
              </a:extLst>
            </p:cNvPr>
            <p:cNvSpPr/>
            <p:nvPr/>
          </p:nvSpPr>
          <p:spPr>
            <a:xfrm rot="16200000">
              <a:off x="1971763" y="5306602"/>
              <a:ext cx="144000" cy="1800000"/>
            </a:xfrm>
            <a:prstGeom prst="downArrow">
              <a:avLst/>
            </a:prstGeom>
            <a:solidFill>
              <a:srgbClr val="FFC000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C5F330AB-31D1-4234-8A5A-7244DFF6D8BE}"/>
                </a:ext>
              </a:extLst>
            </p:cNvPr>
            <p:cNvSpPr txBox="1"/>
            <p:nvPr/>
          </p:nvSpPr>
          <p:spPr>
            <a:xfrm>
              <a:off x="1597077" y="5885537"/>
              <a:ext cx="1091923" cy="251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50" dirty="0">
                  <a:solidFill>
                    <a:prstClr val="black"/>
                  </a:solidFill>
                  <a:latin typeface="Calibri" panose="020F0502020204030204"/>
                </a:rPr>
                <a:t>Benchmarking</a:t>
              </a:r>
            </a:p>
          </p:txBody>
        </p:sp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585F75F5-7037-4543-8C48-7A9E57252936}"/>
                </a:ext>
              </a:extLst>
            </p:cNvPr>
            <p:cNvSpPr/>
            <p:nvPr/>
          </p:nvSpPr>
          <p:spPr bwMode="auto">
            <a:xfrm>
              <a:off x="989351" y="5900527"/>
              <a:ext cx="2173574" cy="44127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63500" dist="35921" dir="2700000" algn="ctr" rotWithShape="0">
                <a:srgbClr val="5F5F5F"/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9" charset="0"/>
              </a:endParaRPr>
            </a:p>
          </p:txBody>
        </p:sp>
      </p:grpSp>
      <p:sp>
        <p:nvSpPr>
          <p:cNvPr id="17" name="Rechteck 16">
            <a:extLst>
              <a:ext uri="{FF2B5EF4-FFF2-40B4-BE49-F238E27FC236}">
                <a16:creationId xmlns:a16="http://schemas.microsoft.com/office/drawing/2014/main" id="{657B5816-0D11-4006-8B27-4056A800383F}"/>
              </a:ext>
            </a:extLst>
          </p:cNvPr>
          <p:cNvSpPr/>
          <p:nvPr/>
        </p:nvSpPr>
        <p:spPr>
          <a:xfrm>
            <a:off x="5233832" y="5812207"/>
            <a:ext cx="46410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i="1" kern="0" dirty="0">
                <a:solidFill>
                  <a:prstClr val="black"/>
                </a:solidFill>
                <a:latin typeface="Calibri" panose="020F0502020204030204"/>
              </a:rPr>
              <a:t>*SDA / SBT: </a:t>
            </a:r>
            <a:r>
              <a:rPr lang="de-DE" b="0" i="1" kern="0" dirty="0" err="1">
                <a:solidFill>
                  <a:prstClr val="black"/>
                </a:solidFill>
                <a:latin typeface="Calibri" panose="020F0502020204030204"/>
              </a:rPr>
              <a:t>Sectoral</a:t>
            </a:r>
            <a:r>
              <a:rPr lang="de-DE" b="0" i="1" kern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b="0" i="1" kern="0" dirty="0" err="1">
                <a:solidFill>
                  <a:prstClr val="black"/>
                </a:solidFill>
                <a:latin typeface="Calibri" panose="020F0502020204030204"/>
              </a:rPr>
              <a:t>Decarbonisation</a:t>
            </a:r>
            <a:r>
              <a:rPr lang="de-DE" b="0" i="1" kern="0" dirty="0">
                <a:solidFill>
                  <a:prstClr val="black"/>
                </a:solidFill>
                <a:latin typeface="Calibri" panose="020F0502020204030204"/>
              </a:rPr>
              <a:t> Approach / Science </a:t>
            </a:r>
            <a:r>
              <a:rPr lang="de-DE" b="0" i="1" kern="0" dirty="0" err="1">
                <a:solidFill>
                  <a:prstClr val="black"/>
                </a:solidFill>
                <a:latin typeface="Calibri" panose="020F0502020204030204"/>
              </a:rPr>
              <a:t>Based</a:t>
            </a:r>
            <a:r>
              <a:rPr lang="de-DE" b="0" i="1" kern="0" dirty="0">
                <a:solidFill>
                  <a:prstClr val="black"/>
                </a:solidFill>
                <a:latin typeface="Calibri" panose="020F0502020204030204"/>
              </a:rPr>
              <a:t> Targets</a:t>
            </a: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8804F1B9-7BDA-475B-B5F9-A7972525E642}"/>
              </a:ext>
            </a:extLst>
          </p:cNvPr>
          <p:cNvSpPr txBox="1">
            <a:spLocks/>
          </p:cNvSpPr>
          <p:nvPr/>
        </p:nvSpPr>
        <p:spPr>
          <a:xfrm>
            <a:off x="6968792" y="6102022"/>
            <a:ext cx="2906054" cy="2587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1588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lvl="0" algn="r">
              <a:defRPr/>
            </a:pPr>
            <a:r>
              <a:rPr kumimoji="0" lang="de-DE" sz="105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Source: </a:t>
            </a:r>
            <a:r>
              <a:rPr lang="de-DE" sz="1050" b="0" i="1" kern="0" dirty="0">
                <a:solidFill>
                  <a:schemeClr val="tx1"/>
                </a:solidFill>
                <a:latin typeface="+mn-lt"/>
              </a:rPr>
              <a:t>Own </a:t>
            </a:r>
            <a:r>
              <a:rPr lang="de-DE" sz="1050" b="0" i="1" kern="0" dirty="0" err="1">
                <a:solidFill>
                  <a:schemeClr val="tx1"/>
                </a:solidFill>
                <a:latin typeface="+mn-lt"/>
              </a:rPr>
              <a:t>presentation</a:t>
            </a:r>
            <a:endParaRPr kumimoji="0" lang="en-GB" sz="10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500366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03A6ED76-0786-408A-8300-119A281C9DF1}"/>
              </a:ext>
            </a:extLst>
          </p:cNvPr>
          <p:cNvGrpSpPr/>
          <p:nvPr/>
        </p:nvGrpSpPr>
        <p:grpSpPr>
          <a:xfrm>
            <a:off x="5715527" y="2210530"/>
            <a:ext cx="3905519" cy="3256970"/>
            <a:chOff x="4813030" y="2266810"/>
            <a:chExt cx="4607029" cy="3795069"/>
          </a:xfrm>
        </p:grpSpPr>
        <p:sp>
          <p:nvSpPr>
            <p:cNvPr id="21" name="Rectangle 5">
              <a:extLst>
                <a:ext uri="{FF2B5EF4-FFF2-40B4-BE49-F238E27FC236}">
                  <a16:creationId xmlns:a16="http://schemas.microsoft.com/office/drawing/2014/main" id="{D271D134-FACF-4098-9B5D-3990A5798A50}"/>
                </a:ext>
              </a:extLst>
            </p:cNvPr>
            <p:cNvSpPr/>
            <p:nvPr/>
          </p:nvSpPr>
          <p:spPr>
            <a:xfrm>
              <a:off x="4925620" y="2266810"/>
              <a:ext cx="4291256" cy="681212"/>
            </a:xfrm>
            <a:prstGeom prst="rect">
              <a:avLst/>
            </a:prstGeom>
          </p:spPr>
          <p:txBody>
            <a:bodyPr wrap="square" lIns="91293" tIns="45645" rIns="91293" bIns="45645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8000"/>
                  </a:solidFill>
                  <a:latin typeface="Arial" charset="0"/>
                  <a:ea typeface="Arial" charset="0"/>
                  <a:cs typeface="Arial" charset="0"/>
                </a:rPr>
                <a:t>Double </a:t>
              </a:r>
              <a:r>
                <a:rPr lang="en-US" sz="1800" b="1" dirty="0" err="1">
                  <a:solidFill>
                    <a:srgbClr val="008000"/>
                  </a:solidFill>
                  <a:latin typeface="Arial" charset="0"/>
                  <a:ea typeface="Arial" charset="0"/>
                  <a:cs typeface="Arial" charset="0"/>
                </a:rPr>
                <a:t>or</a:t>
              </a:r>
              <a:r>
                <a:rPr lang="en-US" sz="1800" b="1" dirty="0">
                  <a:solidFill>
                    <a:srgbClr val="008000"/>
                  </a:solidFill>
                  <a:latin typeface="Arial" charset="0"/>
                  <a:ea typeface="Arial" charset="0"/>
                  <a:cs typeface="Arial" charset="0"/>
                </a:rPr>
                <a:t> triple glazing</a:t>
              </a:r>
            </a:p>
            <a:p>
              <a:pPr algn="ctr"/>
              <a:r>
                <a:rPr lang="en-US" sz="1400" dirty="0">
                  <a:solidFill>
                    <a:srgbClr val="008000"/>
                  </a:solidFill>
                  <a:latin typeface="Arial" charset="0"/>
                  <a:ea typeface="Arial" charset="0"/>
                  <a:cs typeface="Arial" charset="0"/>
                </a:rPr>
                <a:t>60 years life cycle</a:t>
              </a:r>
            </a:p>
          </p:txBody>
        </p:sp>
        <p:pic>
          <p:nvPicPr>
            <p:cNvPr id="40" name="Picture 6" descr="Screen Shot 2017-02-23 at 17.31.54.png">
              <a:extLst>
                <a:ext uri="{FF2B5EF4-FFF2-40B4-BE49-F238E27FC236}">
                  <a16:creationId xmlns:a16="http://schemas.microsoft.com/office/drawing/2014/main" id="{897FB727-6DED-409F-BBAC-67ED68B72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3251" y="3185895"/>
              <a:ext cx="1367142" cy="1441444"/>
            </a:xfrm>
            <a:prstGeom prst="rect">
              <a:avLst/>
            </a:prstGeom>
          </p:spPr>
        </p:pic>
        <p:pic>
          <p:nvPicPr>
            <p:cNvPr id="41" name="Picture 7" descr="Screen Shot 2017-02-23 at 17.30.34.png">
              <a:extLst>
                <a:ext uri="{FF2B5EF4-FFF2-40B4-BE49-F238E27FC236}">
                  <a16:creationId xmlns:a16="http://schemas.microsoft.com/office/drawing/2014/main" id="{F526F09B-69B7-4AA6-A3E1-AF34DB110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3098" y="3234794"/>
              <a:ext cx="1301908" cy="1328121"/>
            </a:xfrm>
            <a:prstGeom prst="rect">
              <a:avLst/>
            </a:prstGeom>
          </p:spPr>
        </p:pic>
        <p:pic>
          <p:nvPicPr>
            <p:cNvPr id="43" name="Picture 10">
              <a:extLst>
                <a:ext uri="{FF2B5EF4-FFF2-40B4-BE49-F238E27FC236}">
                  <a16:creationId xmlns:a16="http://schemas.microsoft.com/office/drawing/2014/main" id="{A02931F4-789D-40F9-94C1-7C548960D3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38" b="89538" l="52606" r="988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50000"/>
            <a:stretch/>
          </p:blipFill>
          <p:spPr>
            <a:xfrm>
              <a:off x="8438602" y="3177777"/>
              <a:ext cx="640758" cy="678327"/>
            </a:xfrm>
            <a:prstGeom prst="rect">
              <a:avLst/>
            </a:prstGeom>
          </p:spPr>
        </p:pic>
        <p:pic>
          <p:nvPicPr>
            <p:cNvPr id="44" name="Picture 11">
              <a:extLst>
                <a:ext uri="{FF2B5EF4-FFF2-40B4-BE49-F238E27FC236}">
                  <a16:creationId xmlns:a16="http://schemas.microsoft.com/office/drawing/2014/main" id="{7BD4063D-721D-4B7B-9B24-5930D53A0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46" b="89846" l="2443" r="8990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97498" y="3185895"/>
              <a:ext cx="1252355" cy="662891"/>
            </a:xfrm>
            <a:prstGeom prst="rect">
              <a:avLst/>
            </a:prstGeom>
          </p:spPr>
        </p:pic>
        <p:sp>
          <p:nvSpPr>
            <p:cNvPr id="45" name="Rectangle 12">
              <a:extLst>
                <a:ext uri="{FF2B5EF4-FFF2-40B4-BE49-F238E27FC236}">
                  <a16:creationId xmlns:a16="http://schemas.microsoft.com/office/drawing/2014/main" id="{D2FB6294-88CA-46B6-B28F-730D31D21148}"/>
                </a:ext>
              </a:extLst>
            </p:cNvPr>
            <p:cNvSpPr/>
            <p:nvPr/>
          </p:nvSpPr>
          <p:spPr>
            <a:xfrm>
              <a:off x="4813030" y="5380667"/>
              <a:ext cx="4607029" cy="681212"/>
            </a:xfrm>
            <a:prstGeom prst="rect">
              <a:avLst/>
            </a:prstGeom>
          </p:spPr>
          <p:txBody>
            <a:bodyPr wrap="square" lIns="91293" tIns="45645" rIns="91293" bIns="45645">
              <a:spAutoFit/>
            </a:bodyPr>
            <a:lstStyle/>
            <a:p>
              <a:pPr algn="ctr"/>
              <a:r>
                <a:rPr lang="en-US" sz="1600" dirty="0">
                  <a:solidFill>
                    <a:srgbClr val="3366FF"/>
                  </a:solidFill>
                  <a:latin typeface="Arial" charset="0"/>
                  <a:ea typeface="Arial" charset="0"/>
                  <a:cs typeface="Arial" charset="0"/>
                </a:rPr>
                <a:t>Benefit of 3</a:t>
              </a:r>
              <a:r>
                <a:rPr lang="en-US" sz="1600" baseline="30000" dirty="0">
                  <a:solidFill>
                    <a:srgbClr val="3366FF"/>
                  </a:solidFill>
                  <a:latin typeface="Arial" charset="0"/>
                  <a:ea typeface="Arial" charset="0"/>
                  <a:cs typeface="Arial" charset="0"/>
                </a:rPr>
                <a:t>rd</a:t>
              </a:r>
              <a:r>
                <a:rPr lang="en-US" sz="1600" dirty="0">
                  <a:solidFill>
                    <a:srgbClr val="3366FF"/>
                  </a:solidFill>
                  <a:latin typeface="Arial" charset="0"/>
                  <a:ea typeface="Arial" charset="0"/>
                  <a:cs typeface="Arial" charset="0"/>
                </a:rPr>
                <a:t> sheet </a:t>
              </a:r>
              <a:r>
                <a:rPr lang="en-US" sz="1600" b="1" dirty="0">
                  <a:solidFill>
                    <a:srgbClr val="3366FF"/>
                  </a:solidFill>
                  <a:latin typeface="Arial" charset="0"/>
                  <a:ea typeface="Arial" charset="0"/>
                  <a:cs typeface="Arial" charset="0"/>
                </a:rPr>
                <a:t>= 11,661 kgCO</a:t>
              </a:r>
              <a:r>
                <a:rPr lang="en-US" sz="1600" b="1" baseline="-25000" dirty="0">
                  <a:solidFill>
                    <a:srgbClr val="3366FF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  <a:r>
                <a:rPr lang="en-US" sz="1600" b="1" dirty="0">
                  <a:solidFill>
                    <a:srgbClr val="3366FF"/>
                  </a:solidFill>
                  <a:latin typeface="Arial" charset="0"/>
                  <a:ea typeface="Arial" charset="0"/>
                  <a:cs typeface="Arial" charset="0"/>
                </a:rPr>
                <a:t>e</a:t>
              </a:r>
            </a:p>
            <a:p>
              <a:pPr algn="ctr"/>
              <a:r>
                <a:rPr lang="en-US" sz="160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    Cost of 3</a:t>
              </a:r>
              <a:r>
                <a:rPr lang="en-US" sz="1600" baseline="3000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rd</a:t>
              </a:r>
              <a:r>
                <a:rPr lang="en-US" sz="160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 sheet </a:t>
              </a:r>
              <a:r>
                <a:rPr lang="en-US" sz="1600" b="1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= 13,193 kgCO</a:t>
              </a:r>
              <a:r>
                <a:rPr lang="en-US" sz="1600" b="1" baseline="-2500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  <a:r>
                <a:rPr lang="en-US" sz="1600" b="1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e</a:t>
              </a:r>
            </a:p>
          </p:txBody>
        </p:sp>
      </p:grpSp>
      <p:sp>
        <p:nvSpPr>
          <p:cNvPr id="3" name="Rechteck 2">
            <a:extLst>
              <a:ext uri="{FF2B5EF4-FFF2-40B4-BE49-F238E27FC236}">
                <a16:creationId xmlns:a16="http://schemas.microsoft.com/office/drawing/2014/main" id="{36348CF1-10B8-4CD8-B2FD-2DE52473F13D}"/>
              </a:ext>
            </a:extLst>
          </p:cNvPr>
          <p:cNvSpPr/>
          <p:nvPr/>
        </p:nvSpPr>
        <p:spPr bwMode="auto">
          <a:xfrm>
            <a:off x="5715526" y="2020318"/>
            <a:ext cx="3987273" cy="3665655"/>
          </a:xfrm>
          <a:prstGeom prst="rect">
            <a:avLst/>
          </a:prstGeom>
          <a:noFill/>
          <a:ln w="127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5921" dir="2700000" algn="ctr" rotWithShape="0">
              <a:srgbClr val="5F5F5F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</a:endParaRP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A6F789D5-D66B-46A1-BE84-693DD3766C0A}"/>
              </a:ext>
            </a:extLst>
          </p:cNvPr>
          <p:cNvSpPr/>
          <p:nvPr/>
        </p:nvSpPr>
        <p:spPr bwMode="auto">
          <a:xfrm>
            <a:off x="114299" y="2020318"/>
            <a:ext cx="5514959" cy="3665655"/>
          </a:xfrm>
          <a:prstGeom prst="rect">
            <a:avLst/>
          </a:prstGeom>
          <a:noFill/>
          <a:ln w="127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5921" dir="2700000" algn="ctr" rotWithShape="0">
              <a:srgbClr val="5F5F5F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</a:endParaRPr>
          </a:p>
        </p:txBody>
      </p:sp>
      <p:pic>
        <p:nvPicPr>
          <p:cNvPr id="47" name="Picture 4" descr="Screen Shot 2017-02-07 at 11.49.06.png">
            <a:extLst>
              <a:ext uri="{FF2B5EF4-FFF2-40B4-BE49-F238E27FC236}">
                <a16:creationId xmlns:a16="http://schemas.microsoft.com/office/drawing/2014/main" id="{C1D39097-CF19-4F7B-B0B6-E0BF8D749E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717" y="2266250"/>
            <a:ext cx="5300022" cy="2937123"/>
          </a:xfrm>
          <a:prstGeom prst="rect">
            <a:avLst/>
          </a:prstGeom>
        </p:spPr>
      </p:pic>
      <p:sp>
        <p:nvSpPr>
          <p:cNvPr id="48" name="Title 2">
            <a:extLst>
              <a:ext uri="{FF2B5EF4-FFF2-40B4-BE49-F238E27FC236}">
                <a16:creationId xmlns:a16="http://schemas.microsoft.com/office/drawing/2014/main" id="{F1485652-5889-40F7-9DAB-FE0CB09D8256}"/>
              </a:ext>
            </a:extLst>
          </p:cNvPr>
          <p:cNvSpPr txBox="1">
            <a:spLocks/>
          </p:cNvSpPr>
          <p:nvPr/>
        </p:nvSpPr>
        <p:spPr>
          <a:xfrm>
            <a:off x="114299" y="5773079"/>
            <a:ext cx="2906054" cy="2587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1588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lvl="0">
              <a:defRPr/>
            </a:pPr>
            <a:r>
              <a:rPr kumimoji="0" lang="de-DE" sz="105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Source: </a:t>
            </a:r>
            <a:r>
              <a:rPr lang="de-DE" sz="1050" b="0" i="1" kern="0" dirty="0">
                <a:solidFill>
                  <a:schemeClr val="tx1"/>
                </a:solidFill>
                <a:latin typeface="+mn-lt"/>
              </a:rPr>
              <a:t>Sturgis Carbon </a:t>
            </a:r>
            <a:r>
              <a:rPr lang="de-DE" sz="1050" b="0" i="1" kern="0" dirty="0" err="1">
                <a:solidFill>
                  <a:schemeClr val="tx1"/>
                </a:solidFill>
                <a:latin typeface="+mn-lt"/>
              </a:rPr>
              <a:t>Profiling</a:t>
            </a:r>
            <a:r>
              <a:rPr lang="de-DE" sz="1050" b="0" i="1" kern="0" dirty="0">
                <a:solidFill>
                  <a:schemeClr val="tx1"/>
                </a:solidFill>
                <a:latin typeface="+mn-lt"/>
              </a:rPr>
              <a:t>, 2018</a:t>
            </a:r>
            <a:endParaRPr kumimoji="0" lang="en-GB" sz="10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3B713282-2015-4813-B5F9-D6B2F7170DAC}"/>
              </a:ext>
            </a:extLst>
          </p:cNvPr>
          <p:cNvSpPr/>
          <p:nvPr/>
        </p:nvSpPr>
        <p:spPr>
          <a:xfrm>
            <a:off x="3593951" y="786243"/>
            <a:ext cx="37449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Embodied Carbon of retrofits</a:t>
            </a: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06273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_TOP" val="522,5"/>
  <p:tag name="FAS_LEFT" val="146,25"/>
  <p:tag name="FAS_HEIGHT" val="14,5"/>
  <p:tag name="FAS_WIDTH" val="511,125"/>
  <p:tag name="FAS_COPYRIGHT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_TOP" val="522,5"/>
  <p:tag name="FAS_LEFT" val="146,25"/>
  <p:tag name="FAS_HEIGHT" val="14,5"/>
  <p:tag name="FAS_WIDTH" val="511,125"/>
  <p:tag name="FAS_COPYRIGHT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_TOP" val="522,5"/>
  <p:tag name="FAS_LEFT" val="146,25"/>
  <p:tag name="FAS_HEIGHT" val="14,5"/>
  <p:tag name="FAS_WIDTH" val="511,125"/>
  <p:tag name="FAS_COPYRIGHT" val="TRUE"/>
</p:tagLst>
</file>

<file path=ppt/theme/theme1.xml><?xml version="1.0" encoding="utf-8"?>
<a:theme xmlns:a="http://schemas.openxmlformats.org/drawingml/2006/main" name="KPMG Talkbook Full-page Template">
  <a:themeElements>
    <a:clrScheme name="KPMG Talkbook Full-page Template 13">
      <a:dk1>
        <a:srgbClr val="000000"/>
      </a:dk1>
      <a:lt1>
        <a:srgbClr val="FFFFFF"/>
      </a:lt1>
      <a:dk2>
        <a:srgbClr val="0C2D83"/>
      </a:dk2>
      <a:lt2>
        <a:srgbClr val="CCD6E3"/>
      </a:lt2>
      <a:accent1>
        <a:srgbClr val="8AA5CB"/>
      </a:accent1>
      <a:accent2>
        <a:srgbClr val="FAD8AF"/>
      </a:accent2>
      <a:accent3>
        <a:srgbClr val="FFFFFF"/>
      </a:accent3>
      <a:accent4>
        <a:srgbClr val="000000"/>
      </a:accent4>
      <a:accent5>
        <a:srgbClr val="C4CFE2"/>
      </a:accent5>
      <a:accent6>
        <a:srgbClr val="E3C49E"/>
      </a:accent6>
      <a:hlink>
        <a:srgbClr val="F5B36A"/>
      </a:hlink>
      <a:folHlink>
        <a:srgbClr val="AABE75"/>
      </a:folHlink>
    </a:clrScheme>
    <a:fontScheme name="KPMG Talkbook Full-page Template">
      <a:majorFont>
        <a:latin typeface="Univers 45 Light"/>
        <a:ea typeface=""/>
        <a:cs typeface=""/>
      </a:majorFont>
      <a:minorFont>
        <a:latin typeface="Univers 45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Univers 45 Light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Univers 45 Light" pitchFamily="2" charset="0"/>
          </a:defRPr>
        </a:defPPr>
      </a:lstStyle>
    </a:lnDef>
  </a:objectDefaults>
  <a:extraClrSchemeLst>
    <a:extraClrScheme>
      <a:clrScheme name="KPMG Talkbook Full-pag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MG Talkbook Full-page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MG Talkbook Full-page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MG Talkbook Full-page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MG Talkbook Full-page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MG Talkbook Full-page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MG Talkbook Full-page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MG Talkbook Full-page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MG Talkbook Full-page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MG Talkbook Full-page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MG Talkbook Full-page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MG Talkbook Full-page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MG Talkbook Full-page Template 13">
        <a:dk1>
          <a:srgbClr val="000000"/>
        </a:dk1>
        <a:lt1>
          <a:srgbClr val="FFFFFF"/>
        </a:lt1>
        <a:dk2>
          <a:srgbClr val="0C2D83"/>
        </a:dk2>
        <a:lt2>
          <a:srgbClr val="CCD6E3"/>
        </a:lt2>
        <a:accent1>
          <a:srgbClr val="8AA5CB"/>
        </a:accent1>
        <a:accent2>
          <a:srgbClr val="FAD8AF"/>
        </a:accent2>
        <a:accent3>
          <a:srgbClr val="FFFFFF"/>
        </a:accent3>
        <a:accent4>
          <a:srgbClr val="000000"/>
        </a:accent4>
        <a:accent5>
          <a:srgbClr val="C4CFE2"/>
        </a:accent5>
        <a:accent6>
          <a:srgbClr val="E3C49E"/>
        </a:accent6>
        <a:hlink>
          <a:srgbClr val="F5B36A"/>
        </a:hlink>
        <a:folHlink>
          <a:srgbClr val="AABE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7F7E7D"/>
      </a:lt2>
      <a:accent1>
        <a:srgbClr val="07007E"/>
      </a:accent1>
      <a:accent2>
        <a:srgbClr val="007E05"/>
      </a:accent2>
      <a:accent3>
        <a:srgbClr val="FFFFFF"/>
      </a:accent3>
      <a:accent4>
        <a:srgbClr val="000000"/>
      </a:accent4>
      <a:accent5>
        <a:srgbClr val="AAAAC0"/>
      </a:accent5>
      <a:accent6>
        <a:srgbClr val="007204"/>
      </a:accent6>
      <a:hlink>
        <a:srgbClr val="7F1700"/>
      </a:hlink>
      <a:folHlink>
        <a:srgbClr val="8494CC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63500" dist="35921" dir="2700000" algn="ctr" rotWithShape="0">
            <a:srgbClr val="5F5F5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63500" dist="35921" dir="2700000" algn="ctr" rotWithShape="0">
            <a:srgbClr val="5F5F5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FF6600"/>
        </a:lt2>
        <a:accent1>
          <a:srgbClr val="009999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A8A2D"/>
        </a:accent6>
        <a:hlink>
          <a:srgbClr val="996699"/>
        </a:hlink>
        <a:folHlink>
          <a:srgbClr val="66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3366"/>
        </a:dk1>
        <a:lt1>
          <a:srgbClr val="FFFFFF"/>
        </a:lt1>
        <a:dk2>
          <a:srgbClr val="000000"/>
        </a:dk2>
        <a:lt2>
          <a:srgbClr val="FFFFFF"/>
        </a:lt2>
        <a:accent1>
          <a:srgbClr val="009999"/>
        </a:accent1>
        <a:accent2>
          <a:srgbClr val="999933"/>
        </a:accent2>
        <a:accent3>
          <a:srgbClr val="AAAAAA"/>
        </a:accent3>
        <a:accent4>
          <a:srgbClr val="DADADA"/>
        </a:accent4>
        <a:accent5>
          <a:srgbClr val="AACACA"/>
        </a:accent5>
        <a:accent6>
          <a:srgbClr val="8A8A2D"/>
        </a:accent6>
        <a:hlink>
          <a:srgbClr val="996699"/>
        </a:hlink>
        <a:folHlink>
          <a:srgbClr val="66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009999"/>
        </a:lt2>
        <a:accent1>
          <a:srgbClr val="FFCC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8AB900"/>
        </a:accent6>
        <a:hlink>
          <a:srgbClr val="00CCFF"/>
        </a:hlink>
        <a:folHlink>
          <a:srgbClr val="FF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9999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99CC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8AB900"/>
        </a:accent6>
        <a:hlink>
          <a:srgbClr val="00CCFF"/>
        </a:hlink>
        <a:folHlink>
          <a:srgbClr val="FF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7F7E7D"/>
        </a:lt2>
        <a:accent1>
          <a:srgbClr val="07007E"/>
        </a:accent1>
        <a:accent2>
          <a:srgbClr val="007E05"/>
        </a:accent2>
        <a:accent3>
          <a:srgbClr val="FFFFFF"/>
        </a:accent3>
        <a:accent4>
          <a:srgbClr val="000000"/>
        </a:accent4>
        <a:accent5>
          <a:srgbClr val="AAAAC0"/>
        </a:accent5>
        <a:accent6>
          <a:srgbClr val="007204"/>
        </a:accent6>
        <a:hlink>
          <a:srgbClr val="7F1700"/>
        </a:hlink>
        <a:folHlink>
          <a:srgbClr val="8494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6">
    <a:dk1>
      <a:srgbClr val="000000"/>
    </a:dk1>
    <a:lt1>
      <a:srgbClr val="FFFFFF"/>
    </a:lt1>
    <a:dk2>
      <a:srgbClr val="000000"/>
    </a:dk2>
    <a:lt2>
      <a:srgbClr val="7F7E7D"/>
    </a:lt2>
    <a:accent1>
      <a:srgbClr val="07007E"/>
    </a:accent1>
    <a:accent2>
      <a:srgbClr val="007E05"/>
    </a:accent2>
    <a:accent3>
      <a:srgbClr val="FFFFFF"/>
    </a:accent3>
    <a:accent4>
      <a:srgbClr val="000000"/>
    </a:accent4>
    <a:accent5>
      <a:srgbClr val="AAAAC0"/>
    </a:accent5>
    <a:accent6>
      <a:srgbClr val="007204"/>
    </a:accent6>
    <a:hlink>
      <a:srgbClr val="7F1700"/>
    </a:hlink>
    <a:folHlink>
      <a:srgbClr val="8494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Tiger:Applications:Microsoft Office X:Vorlagen:Präsentationen:Designs:Ahorn</Template>
  <TotalTime>0</TotalTime>
  <Words>722</Words>
  <Application>Microsoft Office PowerPoint</Application>
  <PresentationFormat>A4-Papier (210 x 297 mm)</PresentationFormat>
  <Paragraphs>124</Paragraphs>
  <Slides>11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23" baseType="lpstr">
      <vt:lpstr>ＭＳ Ｐゴシック</vt:lpstr>
      <vt:lpstr>Arial</vt:lpstr>
      <vt:lpstr>Calibri</vt:lpstr>
      <vt:lpstr>Cambria</vt:lpstr>
      <vt:lpstr>Frutiger Next LT W1G</vt:lpstr>
      <vt:lpstr>Symbol</vt:lpstr>
      <vt:lpstr>Times</vt:lpstr>
      <vt:lpstr>Times New Roman</vt:lpstr>
      <vt:lpstr>Univers 45 Light</vt:lpstr>
      <vt:lpstr>Wingdings</vt:lpstr>
      <vt:lpstr>KPMG Talkbook Full-page Template</vt:lpstr>
      <vt:lpstr>1_Default Design</vt:lpstr>
      <vt:lpstr>Carbon Risk Real Estate Monitor CRREM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CRREM - ARES 2018</dc:title>
  <dc:subject/>
  <dc:creator>IIÖ Jens Hirsch</dc:creator>
  <dc:description>V 1.0</dc:description>
  <cp:lastModifiedBy>IIÖ Jens Hirsch</cp:lastModifiedBy>
  <cp:revision>3048</cp:revision>
  <cp:lastPrinted>2018-04-13T09:51:30Z</cp:lastPrinted>
  <dcterms:created xsi:type="dcterms:W3CDTF">2003-08-15T09:13:29Z</dcterms:created>
  <dcterms:modified xsi:type="dcterms:W3CDTF">2018-04-13T14:14:27Z</dcterms:modified>
  <cp:category>AA 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arType">
    <vt:lpwstr>OG</vt:lpwstr>
  </property>
  <property fmtid="{D5CDD505-2E9C-101B-9397-08002B2CF9AE}" pid="3" name="SLD">
    <vt:lpwstr>Real Estate</vt:lpwstr>
  </property>
  <property fmtid="{D5CDD505-2E9C-101B-9397-08002B2CF9AE}" pid="4" name="Scheme">
    <vt:lpwstr> 2</vt:lpwstr>
  </property>
</Properties>
</file>